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Lora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tamaran" panose="020B0604020202020204" charset="0"/>
      <p:regular r:id="rId36"/>
      <p:bold r:id="rId37"/>
    </p:embeddedFont>
    <p:embeddedFont>
      <p:font typeface="Roboto" panose="020B0604020202020204" charset="0"/>
      <p:regular r:id="rId38"/>
      <p:bold r:id="rId39"/>
      <p:italic r:id="rId40"/>
      <p:boldItalic r:id="rId41"/>
    </p:embeddedFont>
    <p:embeddedFont>
      <p:font typeface="Fira Sans Extra Condensed Medium" panose="020B0604020202020204" charset="0"/>
      <p:regular r:id="rId42"/>
      <p:bold r:id="rId43"/>
      <p:italic r:id="rId44"/>
      <p:boldItalic r:id="rId45"/>
    </p:embeddedFont>
    <p:embeddedFont>
      <p:font typeface="Catamaran Light" panose="020B0604020202020204" charset="0"/>
      <p:regular r:id="rId46"/>
      <p:bold r:id="rId47"/>
    </p:embeddedFont>
    <p:embeddedFont>
      <p:font typeface="Livvic Light" panose="020B0604020202020204" charset="0"/>
      <p:regular r:id="rId48"/>
      <p:bold r:id="rId49"/>
      <p:italic r:id="rId50"/>
      <p:boldItalic r:id="rId51"/>
    </p:embeddedFont>
    <p:embeddedFont>
      <p:font typeface="Livvic" panose="020B0604020202020204" charset="0"/>
      <p:regular r:id="rId52"/>
      <p:bold r:id="rId53"/>
      <p:italic r:id="rId54"/>
      <p:boldItalic r:id="rId55"/>
    </p:embeddedFont>
    <p:embeddedFont>
      <p:font typeface="Catamaran Medium" panose="020B0604020202020204" charset="0"/>
      <p:regular r:id="rId56"/>
      <p:bold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41" d="100"/>
          <a:sy n="141" d="100"/>
        </p:scale>
        <p:origin x="1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font" Target="fonts/font2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54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font" Target="fonts/font26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57" Type="http://schemas.openxmlformats.org/officeDocument/2006/relationships/font" Target="fonts/font30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font" Target="fonts/font29.fntdata"/><Relationship Id="rId8" Type="http://schemas.openxmlformats.org/officeDocument/2006/relationships/slide" Target="slides/slide7.xml"/><Relationship Id="rId51" Type="http://schemas.openxmlformats.org/officeDocument/2006/relationships/font" Target="fonts/font2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44504b1a73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44504b1a73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44504b1a73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44504b1a73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545caf3b90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545caf3b90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44504b1a73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44504b1a73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44504b1a73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44504b1a73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44504b1a73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44504b1a73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44504b1a73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44504b1a73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44504b1a73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144504b1a73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44504b1a73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144504b1a73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44504b1a73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44504b1a73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44504b1a73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44504b1a73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3e13d9a7e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3e13d9a7e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44504b1a73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44504b1a73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3e13d9a7e_0_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3e13d9a7e_0_7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5465e7bc0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5465e7bc0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522eb7919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522eb7919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3434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You are coming in with different experiences, strengths, and future goals than your peers. Why would you measure your success based on someone else’s goals?</a:t>
            </a:r>
            <a:endParaRPr sz="1400">
              <a:solidFill>
                <a:srgbClr val="434343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6fe61bc2f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6fe61bc2f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158d5a3ec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158d5a3ec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3e13d9a7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3e13d9a7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44504b1a73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44504b1a73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44504b1a7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44504b1a73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35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200250" y="1742750"/>
            <a:ext cx="274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CUSTOM_38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ctrTitle"/>
          </p:nvPr>
        </p:nvSpPr>
        <p:spPr>
          <a:xfrm>
            <a:off x="769725" y="1310050"/>
            <a:ext cx="3430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title" idx="2" hasCustomPrompt="1"/>
          </p:nvPr>
        </p:nvSpPr>
        <p:spPr>
          <a:xfrm rot="5400000">
            <a:off x="7142178" y="3570226"/>
            <a:ext cx="1738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30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656422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656425" y="1886725"/>
            <a:ext cx="15639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ctrTitle" idx="2"/>
          </p:nvPr>
        </p:nvSpPr>
        <p:spPr>
          <a:xfrm>
            <a:off x="2650710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3"/>
          </p:nvPr>
        </p:nvSpPr>
        <p:spPr>
          <a:xfrm>
            <a:off x="2610700" y="1886725"/>
            <a:ext cx="196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ctrTitle" idx="4"/>
          </p:nvPr>
        </p:nvSpPr>
        <p:spPr>
          <a:xfrm>
            <a:off x="4638106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5"/>
          </p:nvPr>
        </p:nvSpPr>
        <p:spPr>
          <a:xfrm>
            <a:off x="4878076" y="1886725"/>
            <a:ext cx="1648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ctrTitle" idx="6"/>
          </p:nvPr>
        </p:nvSpPr>
        <p:spPr>
          <a:xfrm rot="5400000">
            <a:off x="6865575" y="1466125"/>
            <a:ext cx="25530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ctrTitle" idx="7"/>
          </p:nvPr>
        </p:nvSpPr>
        <p:spPr>
          <a:xfrm>
            <a:off x="656422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8"/>
          </p:nvPr>
        </p:nvSpPr>
        <p:spPr>
          <a:xfrm>
            <a:off x="656425" y="3860125"/>
            <a:ext cx="15639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ctrTitle" idx="9"/>
          </p:nvPr>
        </p:nvSpPr>
        <p:spPr>
          <a:xfrm>
            <a:off x="2650710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3"/>
          </p:nvPr>
        </p:nvSpPr>
        <p:spPr>
          <a:xfrm>
            <a:off x="2610700" y="3860125"/>
            <a:ext cx="196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ctrTitle" idx="14"/>
          </p:nvPr>
        </p:nvSpPr>
        <p:spPr>
          <a:xfrm>
            <a:off x="4638106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5"/>
          </p:nvPr>
        </p:nvSpPr>
        <p:spPr>
          <a:xfrm>
            <a:off x="4878076" y="3860125"/>
            <a:ext cx="1648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3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 rot="5400000">
            <a:off x="6603595" y="1930225"/>
            <a:ext cx="34812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CUSTOM_2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ubTitle" idx="1"/>
          </p:nvPr>
        </p:nvSpPr>
        <p:spPr>
          <a:xfrm>
            <a:off x="4633950" y="1847896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2"/>
          </p:nvPr>
        </p:nvSpPr>
        <p:spPr>
          <a:xfrm>
            <a:off x="4633950" y="382787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ctrTitle"/>
          </p:nvPr>
        </p:nvSpPr>
        <p:spPr>
          <a:xfrm>
            <a:off x="4633950" y="153929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ctrTitle" idx="3"/>
          </p:nvPr>
        </p:nvSpPr>
        <p:spPr>
          <a:xfrm>
            <a:off x="4633950" y="351927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ctrTitle" idx="4"/>
          </p:nvPr>
        </p:nvSpPr>
        <p:spPr>
          <a:xfrm rot="5400000">
            <a:off x="6917175" y="1414524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1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5">
  <p:cSld name="CUSTOM_3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2258125" y="3106325"/>
            <a:ext cx="3029100" cy="10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ctrTitle"/>
          </p:nvPr>
        </p:nvSpPr>
        <p:spPr>
          <a:xfrm rot="5400000">
            <a:off x="7241489" y="1041025"/>
            <a:ext cx="1702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4">
  <p:cSld name="CUSTOM_33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subTitle" idx="1"/>
          </p:nvPr>
        </p:nvSpPr>
        <p:spPr>
          <a:xfrm flipH="1">
            <a:off x="840600" y="2432150"/>
            <a:ext cx="1650300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2"/>
          </p:nvPr>
        </p:nvSpPr>
        <p:spPr>
          <a:xfrm>
            <a:off x="4702174" y="1049093"/>
            <a:ext cx="1960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-533400" y="2047350"/>
            <a:ext cx="3024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ctrTitle" idx="3"/>
          </p:nvPr>
        </p:nvSpPr>
        <p:spPr>
          <a:xfrm>
            <a:off x="4702174" y="664293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4"/>
          </p:nvPr>
        </p:nvSpPr>
        <p:spPr>
          <a:xfrm>
            <a:off x="4702174" y="3788925"/>
            <a:ext cx="22149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ctrTitle" idx="5"/>
          </p:nvPr>
        </p:nvSpPr>
        <p:spPr>
          <a:xfrm>
            <a:off x="4702174" y="3389725"/>
            <a:ext cx="24756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ctrTitle" idx="6"/>
          </p:nvPr>
        </p:nvSpPr>
        <p:spPr>
          <a:xfrm rot="5400000">
            <a:off x="6860962" y="1407498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10">
          <p15:clr>
            <a:srgbClr val="FA7B17"/>
          </p15:clr>
        </p15:guide>
        <p15:guide id="2" pos="454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CUSTOM_34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ctrTitle"/>
          </p:nvPr>
        </p:nvSpPr>
        <p:spPr>
          <a:xfrm rot="5400000">
            <a:off x="6860962" y="1407498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1"/>
          </p:nvPr>
        </p:nvSpPr>
        <p:spPr>
          <a:xfrm>
            <a:off x="1579064" y="2147200"/>
            <a:ext cx="16266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ctrTitle" idx="2"/>
          </p:nvPr>
        </p:nvSpPr>
        <p:spPr>
          <a:xfrm>
            <a:off x="1579064" y="17624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3"/>
          </p:nvPr>
        </p:nvSpPr>
        <p:spPr>
          <a:xfrm>
            <a:off x="4068269" y="2147200"/>
            <a:ext cx="16266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ctrTitle" idx="4"/>
          </p:nvPr>
        </p:nvSpPr>
        <p:spPr>
          <a:xfrm>
            <a:off x="3075567" y="17624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6">
  <p:cSld name="CUSTOM_11_1_2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ctrTitle"/>
          </p:nvPr>
        </p:nvSpPr>
        <p:spPr>
          <a:xfrm>
            <a:off x="83120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1"/>
          </p:nvPr>
        </p:nvSpPr>
        <p:spPr>
          <a:xfrm>
            <a:off x="831200" y="2314225"/>
            <a:ext cx="30816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dits">
  <p:cSld name="CUSTOM_25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ctrTitle"/>
          </p:nvPr>
        </p:nvSpPr>
        <p:spPr>
          <a:xfrm rot="5400000">
            <a:off x="6923109" y="1407498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25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642050" y="127755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ctrTitle"/>
          </p:nvPr>
        </p:nvSpPr>
        <p:spPr>
          <a:xfrm rot="5400000">
            <a:off x="6923109" y="1407498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ubTitle" idx="2"/>
          </p:nvPr>
        </p:nvSpPr>
        <p:spPr>
          <a:xfrm>
            <a:off x="642050" y="540000"/>
            <a:ext cx="4655400" cy="9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13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72375" y="1432475"/>
            <a:ext cx="34980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 flipH="1">
            <a:off x="1667175" y="2154225"/>
            <a:ext cx="25032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CUSTOM_27_1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631875" y="842025"/>
            <a:ext cx="287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631884" y="1410841"/>
            <a:ext cx="2480700" cy="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ctrTitle" idx="2"/>
          </p:nvPr>
        </p:nvSpPr>
        <p:spPr>
          <a:xfrm>
            <a:off x="4213664" y="842025"/>
            <a:ext cx="26979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4213664" y="1410841"/>
            <a:ext cx="258600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ctrTitle" idx="4"/>
          </p:nvPr>
        </p:nvSpPr>
        <p:spPr>
          <a:xfrm>
            <a:off x="631883" y="3331927"/>
            <a:ext cx="287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5"/>
          </p:nvPr>
        </p:nvSpPr>
        <p:spPr>
          <a:xfrm>
            <a:off x="631884" y="3914208"/>
            <a:ext cx="24807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ctrTitle" idx="6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ctrTitle" idx="7"/>
          </p:nvPr>
        </p:nvSpPr>
        <p:spPr>
          <a:xfrm>
            <a:off x="4213664" y="3331934"/>
            <a:ext cx="25860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8"/>
          </p:nvPr>
        </p:nvSpPr>
        <p:spPr>
          <a:xfrm>
            <a:off x="4213664" y="3914208"/>
            <a:ext cx="258600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CUSTOM_27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ctrTitle"/>
          </p:nvPr>
        </p:nvSpPr>
        <p:spPr>
          <a:xfrm>
            <a:off x="4921575" y="2993035"/>
            <a:ext cx="18282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ubTitle" idx="1"/>
          </p:nvPr>
        </p:nvSpPr>
        <p:spPr>
          <a:xfrm>
            <a:off x="4921575" y="3553810"/>
            <a:ext cx="1522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 idx="2"/>
          </p:nvPr>
        </p:nvSpPr>
        <p:spPr>
          <a:xfrm>
            <a:off x="906139" y="2993035"/>
            <a:ext cx="18282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3"/>
          </p:nvPr>
        </p:nvSpPr>
        <p:spPr>
          <a:xfrm>
            <a:off x="906139" y="3553810"/>
            <a:ext cx="1522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ctrTitle" idx="4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ctrTitle" idx="5"/>
          </p:nvPr>
        </p:nvSpPr>
        <p:spPr>
          <a:xfrm>
            <a:off x="2928557" y="2993035"/>
            <a:ext cx="17988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6"/>
          </p:nvPr>
        </p:nvSpPr>
        <p:spPr>
          <a:xfrm>
            <a:off x="2928550" y="3553810"/>
            <a:ext cx="1476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4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ctrTitle"/>
          </p:nvPr>
        </p:nvSpPr>
        <p:spPr>
          <a:xfrm>
            <a:off x="5432000" y="710675"/>
            <a:ext cx="28881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5363550" y="2724625"/>
            <a:ext cx="29565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8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subTitle" idx="1"/>
          </p:nvPr>
        </p:nvSpPr>
        <p:spPr>
          <a:xfrm>
            <a:off x="915175" y="3380775"/>
            <a:ext cx="39606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ubTitle" idx="2"/>
          </p:nvPr>
        </p:nvSpPr>
        <p:spPr>
          <a:xfrm>
            <a:off x="915175" y="4004575"/>
            <a:ext cx="1821000" cy="2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CUSTOM_16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2117847" y="3380460"/>
            <a:ext cx="29514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ctrTitle"/>
          </p:nvPr>
        </p:nvSpPr>
        <p:spPr>
          <a:xfrm rot="-5400000">
            <a:off x="-343101" y="1759150"/>
            <a:ext cx="2888100" cy="89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4">
  <p:cSld name="CUSTOM_16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 flipH="1">
            <a:off x="4189625" y="3380460"/>
            <a:ext cx="29514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ctrTitle"/>
          </p:nvPr>
        </p:nvSpPr>
        <p:spPr>
          <a:xfrm rot="5400000">
            <a:off x="6612409" y="1752564"/>
            <a:ext cx="2888100" cy="89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reporter.nih.gov/reporter.cf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0450" y="0"/>
            <a:ext cx="7794500" cy="519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/>
          <p:cNvSpPr/>
          <p:nvPr/>
        </p:nvSpPr>
        <p:spPr>
          <a:xfrm rot="5400000">
            <a:off x="1428875" y="13850"/>
            <a:ext cx="3358800" cy="5026500"/>
          </a:xfrm>
          <a:prstGeom prst="rect">
            <a:avLst/>
          </a:prstGeom>
          <a:solidFill>
            <a:schemeClr val="accent1">
              <a:alpha val="86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Sonia Lombroso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4th year, PGG, Bennett Lab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2" name="Google Shape;122;p2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How to Survive Grad School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(Advice from a student who is supposedly surviving)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23" name="Google Shape;123;p22"/>
          <p:cNvSpPr/>
          <p:nvPr/>
        </p:nvSpPr>
        <p:spPr>
          <a:xfrm rot="-5400000" flipH="1">
            <a:off x="7354200" y="2416550"/>
            <a:ext cx="3358800" cy="22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1"/>
          <p:cNvSpPr txBox="1">
            <a:spLocks noGrp="1"/>
          </p:cNvSpPr>
          <p:nvPr>
            <p:ph type="body" idx="1"/>
          </p:nvPr>
        </p:nvSpPr>
        <p:spPr>
          <a:xfrm>
            <a:off x="642050" y="1277550"/>
            <a:ext cx="5308200" cy="37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Remember, a rotation is for you to learn and to evaluate the lab as much as it is for the lab to evaluate you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Go to lab meetings and jclubs as much as possible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Show up when you say you will (a lesson for life)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Get to know the other members of the lab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Work hard but also work smart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Know what you are doing and</a:t>
            </a:r>
            <a:r>
              <a:rPr lang="en" sz="1600" i="1">
                <a:latin typeface="Calibri"/>
                <a:ea typeface="Calibri"/>
                <a:cs typeface="Calibri"/>
                <a:sym typeface="Calibri"/>
              </a:rPr>
              <a:t> why</a:t>
            </a:r>
            <a:endParaRPr sz="1600" i="1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‘An hour in the library can save you a month in the laboratory’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Read the background papers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Ask questions! Ask for help!</a:t>
            </a:r>
            <a:endParaRPr sz="1600"/>
          </a:p>
        </p:txBody>
      </p:sp>
      <p:sp>
        <p:nvSpPr>
          <p:cNvPr id="255" name="Google Shape;255;p31"/>
          <p:cNvSpPr txBox="1">
            <a:spLocks noGrp="1"/>
          </p:cNvSpPr>
          <p:nvPr>
            <p:ph type="subTitle" idx="2"/>
          </p:nvPr>
        </p:nvSpPr>
        <p:spPr>
          <a:xfrm>
            <a:off x="642050" y="540000"/>
            <a:ext cx="4655400" cy="9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Livvic"/>
                <a:ea typeface="Livvic"/>
                <a:cs typeface="Livvic"/>
                <a:sym typeface="Livvic"/>
              </a:rPr>
              <a:t>SUCCEEDING IN ROTATIONS</a:t>
            </a:r>
            <a:endParaRPr sz="2400" b="1">
              <a:latin typeface="Livvic"/>
              <a:ea typeface="Livvic"/>
              <a:cs typeface="Livvic"/>
              <a:sym typeface="Livv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1"/>
          <p:cNvSpPr/>
          <p:nvPr/>
        </p:nvSpPr>
        <p:spPr>
          <a:xfrm rot="-5400000">
            <a:off x="8116100" y="3930650"/>
            <a:ext cx="487500" cy="15291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1"/>
          <p:cNvSpPr/>
          <p:nvPr/>
        </p:nvSpPr>
        <p:spPr>
          <a:xfrm rot="-5400000">
            <a:off x="8040900" y="3839325"/>
            <a:ext cx="487500" cy="152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/>
          <p:nvPr/>
        </p:nvSpPr>
        <p:spPr>
          <a:xfrm>
            <a:off x="0" y="695300"/>
            <a:ext cx="7070100" cy="445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type="body" idx="1"/>
          </p:nvPr>
        </p:nvSpPr>
        <p:spPr>
          <a:xfrm>
            <a:off x="197375" y="865475"/>
            <a:ext cx="68727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Are your communication and work styles compatible?</a:t>
            </a:r>
            <a:endParaRPr sz="18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Emails</a:t>
            </a: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Meeting frequency</a:t>
            </a: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Hands-on/off</a:t>
            </a: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Comfortable talking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</p:txBody>
      </p:sp>
      <p:sp>
        <p:nvSpPr>
          <p:cNvPr id="264" name="Google Shape;264;p32"/>
          <p:cNvSpPr/>
          <p:nvPr/>
        </p:nvSpPr>
        <p:spPr>
          <a:xfrm>
            <a:off x="6853700" y="3596800"/>
            <a:ext cx="487500" cy="15291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2"/>
          <p:cNvSpPr txBox="1"/>
          <p:nvPr/>
        </p:nvSpPr>
        <p:spPr>
          <a:xfrm>
            <a:off x="152400" y="152400"/>
            <a:ext cx="6917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FINDING A GOOD MENTOR *FOR YOU*</a:t>
            </a:r>
            <a:endParaRPr sz="2400" b="1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66" name="Google Shape;266;p32"/>
          <p:cNvSpPr/>
          <p:nvPr/>
        </p:nvSpPr>
        <p:spPr>
          <a:xfrm rot="-5400000">
            <a:off x="8240825" y="1583800"/>
            <a:ext cx="487500" cy="15291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2"/>
          <p:cNvSpPr/>
          <p:nvPr/>
        </p:nvSpPr>
        <p:spPr>
          <a:xfrm rot="-5400000">
            <a:off x="8165625" y="1492475"/>
            <a:ext cx="487500" cy="152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2"/>
          <p:cNvSpPr txBox="1"/>
          <p:nvPr/>
        </p:nvSpPr>
        <p:spPr>
          <a:xfrm>
            <a:off x="197375" y="2223450"/>
            <a:ext cx="64152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Mentoring style</a:t>
            </a:r>
            <a:endParaRPr sz="18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 Light"/>
              <a:buChar char="●"/>
            </a:pPr>
            <a:r>
              <a:rPr lang="en" sz="16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Academia or bust?</a:t>
            </a:r>
            <a:endParaRPr sz="160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 Light"/>
              <a:buChar char="●"/>
            </a:pPr>
            <a:r>
              <a:rPr lang="en" sz="16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Willing to talk about life or just science?</a:t>
            </a:r>
            <a:endParaRPr sz="160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 Light"/>
              <a:buChar char="●"/>
            </a:pPr>
            <a:r>
              <a:rPr lang="en" sz="16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Conference attendance</a:t>
            </a:r>
            <a:endParaRPr sz="160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 Light"/>
              <a:buChar char="●"/>
            </a:pPr>
            <a:r>
              <a:rPr lang="en" sz="16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Help networking </a:t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269" name="Google Shape;269;p32"/>
          <p:cNvSpPr txBox="1"/>
          <p:nvPr/>
        </p:nvSpPr>
        <p:spPr>
          <a:xfrm>
            <a:off x="197375" y="3615100"/>
            <a:ext cx="64152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Mentors outside of your PI</a:t>
            </a:r>
            <a:endParaRPr sz="18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 Light"/>
              <a:buChar char="●"/>
            </a:pPr>
            <a:r>
              <a:rPr lang="en" sz="16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Post-docs/Colleagues</a:t>
            </a:r>
            <a:endParaRPr sz="160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 Light"/>
              <a:buChar char="●"/>
            </a:pPr>
            <a:r>
              <a:rPr lang="en" sz="16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(Future) committee members</a:t>
            </a:r>
            <a:endParaRPr sz="160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 Light"/>
              <a:buChar char="●"/>
            </a:pPr>
            <a:r>
              <a:rPr lang="en" sz="16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PIs at other institutions</a:t>
            </a:r>
            <a:endParaRPr sz="160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3"/>
          <p:cNvSpPr txBox="1">
            <a:spLocks noGrp="1"/>
          </p:cNvSpPr>
          <p:nvPr>
            <p:ph type="ctrTitle"/>
          </p:nvPr>
        </p:nvSpPr>
        <p:spPr>
          <a:xfrm>
            <a:off x="294789" y="159625"/>
            <a:ext cx="84570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MAKES FOR A GOOD PHD LAB EXPERIENCE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0"/>
              <a:t>	(my two cents)</a:t>
            </a:r>
            <a:endParaRPr sz="2200" b="0"/>
          </a:p>
        </p:txBody>
      </p:sp>
      <p:sp>
        <p:nvSpPr>
          <p:cNvPr id="275" name="Google Shape;275;p33"/>
          <p:cNvSpPr/>
          <p:nvPr/>
        </p:nvSpPr>
        <p:spPr>
          <a:xfrm>
            <a:off x="873375" y="1634775"/>
            <a:ext cx="2719200" cy="6942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3"/>
          <p:cNvSpPr/>
          <p:nvPr/>
        </p:nvSpPr>
        <p:spPr>
          <a:xfrm>
            <a:off x="873375" y="2477100"/>
            <a:ext cx="2719200" cy="6942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3"/>
          <p:cNvSpPr/>
          <p:nvPr/>
        </p:nvSpPr>
        <p:spPr>
          <a:xfrm>
            <a:off x="873375" y="3319425"/>
            <a:ext cx="2719200" cy="6942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3"/>
          <p:cNvSpPr txBox="1">
            <a:spLocks noGrp="1"/>
          </p:cNvSpPr>
          <p:nvPr>
            <p:ph type="ctrTitle"/>
          </p:nvPr>
        </p:nvSpPr>
        <p:spPr>
          <a:xfrm>
            <a:off x="1082925" y="1738125"/>
            <a:ext cx="14397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ENVIRONMENT</a:t>
            </a:r>
            <a:endParaRPr sz="1400" b="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279" name="Google Shape;279;p33"/>
          <p:cNvSpPr txBox="1">
            <a:spLocks noGrp="1"/>
          </p:cNvSpPr>
          <p:nvPr>
            <p:ph type="ctrTitle"/>
          </p:nvPr>
        </p:nvSpPr>
        <p:spPr>
          <a:xfrm>
            <a:off x="1082923" y="2580450"/>
            <a:ext cx="13575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SCIENCE</a:t>
            </a:r>
            <a:endParaRPr sz="1400" b="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280" name="Google Shape;280;p33"/>
          <p:cNvSpPr txBox="1">
            <a:spLocks noGrp="1"/>
          </p:cNvSpPr>
          <p:nvPr>
            <p:ph type="ctrTitle"/>
          </p:nvPr>
        </p:nvSpPr>
        <p:spPr>
          <a:xfrm>
            <a:off x="1082934" y="3411975"/>
            <a:ext cx="1647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LUCK</a:t>
            </a:r>
            <a:endParaRPr sz="1400" b="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281" name="Google Shape;281;p33"/>
          <p:cNvSpPr txBox="1">
            <a:spLocks noGrp="1"/>
          </p:cNvSpPr>
          <p:nvPr>
            <p:ph type="ctrTitle"/>
          </p:nvPr>
        </p:nvSpPr>
        <p:spPr>
          <a:xfrm>
            <a:off x="2207248" y="1738125"/>
            <a:ext cx="13575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60%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2" name="Google Shape;282;p33"/>
          <p:cNvSpPr txBox="1">
            <a:spLocks noGrp="1"/>
          </p:cNvSpPr>
          <p:nvPr>
            <p:ph type="ctrTitle"/>
          </p:nvPr>
        </p:nvSpPr>
        <p:spPr>
          <a:xfrm>
            <a:off x="2207248" y="2580450"/>
            <a:ext cx="13575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30%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3" name="Google Shape;283;p33"/>
          <p:cNvSpPr txBox="1">
            <a:spLocks noGrp="1"/>
          </p:cNvSpPr>
          <p:nvPr>
            <p:ph type="ctrTitle"/>
          </p:nvPr>
        </p:nvSpPr>
        <p:spPr>
          <a:xfrm>
            <a:off x="2207248" y="3411988"/>
            <a:ext cx="13575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10%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84" name="Google Shape;284;p33"/>
          <p:cNvPicPr preferRelativeResize="0"/>
          <p:nvPr/>
        </p:nvPicPr>
        <p:blipFill rotWithShape="1">
          <a:blip r:embed="rId3">
            <a:alphaModFix/>
          </a:blip>
          <a:srcRect t="12018"/>
          <a:stretch/>
        </p:blipFill>
        <p:spPr>
          <a:xfrm>
            <a:off x="4393150" y="1157125"/>
            <a:ext cx="3766026" cy="344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4"/>
          <p:cNvSpPr/>
          <p:nvPr/>
        </p:nvSpPr>
        <p:spPr>
          <a:xfrm rot="-5400000">
            <a:off x="6494250" y="513963"/>
            <a:ext cx="1057500" cy="339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4"/>
          <p:cNvSpPr txBox="1">
            <a:spLocks noGrp="1"/>
          </p:cNvSpPr>
          <p:nvPr>
            <p:ph type="ctrTitle"/>
          </p:nvPr>
        </p:nvSpPr>
        <p:spPr>
          <a:xfrm>
            <a:off x="5105600" y="1739013"/>
            <a:ext cx="3589500" cy="9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GENERAL GRAD SCHOOL ADVICE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291" name="Google Shape;291;p34"/>
          <p:cNvSpPr txBox="1">
            <a:spLocks noGrp="1"/>
          </p:cNvSpPr>
          <p:nvPr>
            <p:ph type="subTitle" idx="1"/>
          </p:nvPr>
        </p:nvSpPr>
        <p:spPr>
          <a:xfrm>
            <a:off x="5363550" y="2724625"/>
            <a:ext cx="33561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Organization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Learning outside (or inside) the classroom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Read the literature 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Apply for fellowships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Building your network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Work-life balance</a:t>
            </a:r>
            <a:endParaRPr/>
          </a:p>
        </p:txBody>
      </p:sp>
      <p:pic>
        <p:nvPicPr>
          <p:cNvPr id="292" name="Google Shape;29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300" y="126138"/>
            <a:ext cx="4891224" cy="4891226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4"/>
          <p:cNvSpPr/>
          <p:nvPr/>
        </p:nvSpPr>
        <p:spPr>
          <a:xfrm rot="-5400000">
            <a:off x="6600" y="1660525"/>
            <a:ext cx="1057500" cy="1070700"/>
          </a:xfrm>
          <a:prstGeom prst="rect">
            <a:avLst/>
          </a:prstGeom>
          <a:gradFill>
            <a:gsLst>
              <a:gs pos="0">
                <a:srgbClr val="A9B9D3">
                  <a:alpha val="3098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5"/>
          <p:cNvSpPr txBox="1">
            <a:spLocks noGrp="1"/>
          </p:cNvSpPr>
          <p:nvPr>
            <p:ph type="subTitle" idx="1"/>
          </p:nvPr>
        </p:nvSpPr>
        <p:spPr>
          <a:xfrm>
            <a:off x="1217600" y="1129275"/>
            <a:ext cx="6545100" cy="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Keep a calendar for lab, classes and meetings</a:t>
            </a:r>
            <a:endParaRPr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Managing UP</a:t>
            </a:r>
            <a:endParaRPr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Map out how long you *think* something will take, and multiply by 1.5. That’s how long you should allot yourself</a:t>
            </a:r>
            <a:endParaRPr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Keep an eye on big deadlines and add in buffer time those weeks – exams, lab meeting presentations, rotational talks</a:t>
            </a:r>
            <a:endParaRPr/>
          </a:p>
        </p:txBody>
      </p:sp>
      <p:sp>
        <p:nvSpPr>
          <p:cNvPr id="299" name="Google Shape;299;p35"/>
          <p:cNvSpPr txBox="1">
            <a:spLocks noGrp="1"/>
          </p:cNvSpPr>
          <p:nvPr>
            <p:ph type="ctrTitle"/>
          </p:nvPr>
        </p:nvSpPr>
        <p:spPr>
          <a:xfrm>
            <a:off x="1217600" y="790675"/>
            <a:ext cx="2287200" cy="4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Management</a:t>
            </a:r>
            <a:endParaRPr/>
          </a:p>
        </p:txBody>
      </p:sp>
      <p:sp>
        <p:nvSpPr>
          <p:cNvPr id="300" name="Google Shape;300;p35"/>
          <p:cNvSpPr/>
          <p:nvPr/>
        </p:nvSpPr>
        <p:spPr>
          <a:xfrm>
            <a:off x="711750" y="781522"/>
            <a:ext cx="459000" cy="45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5"/>
          <p:cNvSpPr/>
          <p:nvPr/>
        </p:nvSpPr>
        <p:spPr>
          <a:xfrm>
            <a:off x="711750" y="3287574"/>
            <a:ext cx="459000" cy="45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5"/>
          <p:cNvSpPr/>
          <p:nvPr/>
        </p:nvSpPr>
        <p:spPr>
          <a:xfrm>
            <a:off x="711750" y="1920248"/>
            <a:ext cx="459000" cy="45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5"/>
          <p:cNvSpPr txBox="1">
            <a:spLocks noGrp="1"/>
          </p:cNvSpPr>
          <p:nvPr>
            <p:ph type="subTitle" idx="1"/>
          </p:nvPr>
        </p:nvSpPr>
        <p:spPr>
          <a:xfrm>
            <a:off x="1257700" y="2258850"/>
            <a:ext cx="7405200" cy="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Make good habits, early. Find what works for you. This will save you A LOT of headache later </a:t>
            </a:r>
            <a:endParaRPr/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Use an online lab notebook in addition to whatever your PI requires  - lab archives, benchling</a:t>
            </a:r>
            <a:endParaRPr/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Don’t forget to keep track of negative data (even if you’re sad about it)</a:t>
            </a:r>
            <a:endParaRPr/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Backup your data!! Get an external hard drive, cloud storage or preferably both. Use them CONSTANTLY - PennBox, Dropbox, Google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5"/>
          <p:cNvSpPr txBox="1">
            <a:spLocks noGrp="1"/>
          </p:cNvSpPr>
          <p:nvPr>
            <p:ph type="ctrTitle"/>
          </p:nvPr>
        </p:nvSpPr>
        <p:spPr>
          <a:xfrm>
            <a:off x="1257717" y="1920250"/>
            <a:ext cx="4494600" cy="4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Management / Lab notebook</a:t>
            </a:r>
            <a:endParaRPr/>
          </a:p>
        </p:txBody>
      </p:sp>
      <p:sp>
        <p:nvSpPr>
          <p:cNvPr id="305" name="Google Shape;305;p35"/>
          <p:cNvSpPr txBox="1">
            <a:spLocks noGrp="1"/>
          </p:cNvSpPr>
          <p:nvPr>
            <p:ph type="subTitle" idx="1"/>
          </p:nvPr>
        </p:nvSpPr>
        <p:spPr>
          <a:xfrm>
            <a:off x="1189350" y="3617025"/>
            <a:ext cx="7405200" cy="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b="1">
                <a:latin typeface="Catamaran"/>
                <a:ea typeface="Catamaran"/>
                <a:cs typeface="Catamaran"/>
                <a:sym typeface="Catamaran"/>
              </a:rPr>
              <a:t>Daily:</a:t>
            </a:r>
            <a:r>
              <a:rPr lang="en"/>
              <a:t> What is your intention for that day? What are </a:t>
            </a:r>
            <a:r>
              <a:rPr lang="en" i="1"/>
              <a:t>must do</a:t>
            </a:r>
            <a:r>
              <a:rPr lang="en"/>
              <a:t> items? What are </a:t>
            </a:r>
            <a:r>
              <a:rPr lang="en" i="1"/>
              <a:t>should do</a:t>
            </a:r>
            <a:r>
              <a:rPr lang="en"/>
              <a:t> items? What can wait? What can’t?</a:t>
            </a:r>
            <a:endParaRPr/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b="1">
                <a:latin typeface="Catamaran"/>
                <a:ea typeface="Catamaran"/>
                <a:cs typeface="Catamaran"/>
                <a:sym typeface="Catamaran"/>
              </a:rPr>
              <a:t>Weekly: </a:t>
            </a:r>
            <a:r>
              <a:rPr lang="en"/>
              <a:t>Have a weekly ‘planning’ day where you map out the experiments for the next week</a:t>
            </a:r>
            <a:endParaRPr/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/>
              <a:t>Gather and read the protocols you will use that week</a:t>
            </a:r>
            <a:endParaRPr/>
          </a:p>
          <a:p>
            <a:pPr marL="137160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/>
              <a:t>This will help you ensure you have all the needed reagents, including </a:t>
            </a:r>
            <a:r>
              <a:rPr lang="en" i="1"/>
              <a:t>time</a:t>
            </a:r>
            <a:endParaRPr i="1"/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b="1">
                <a:latin typeface="Catamaran"/>
                <a:ea typeface="Catamaran"/>
                <a:cs typeface="Catamaran"/>
                <a:sym typeface="Catamaran"/>
              </a:rPr>
              <a:t>Monthly/Bi-monthly:</a:t>
            </a:r>
            <a:r>
              <a:rPr lang="en"/>
              <a:t> Check-in with your PI/lab mentor. Are you on the same page about goals and priorities? What is the rough outline of what you hope to achieve that month?</a:t>
            </a:r>
            <a:endParaRPr/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b="1">
                <a:latin typeface="Catamaran"/>
                <a:ea typeface="Catamaran"/>
                <a:cs typeface="Catamaran"/>
                <a:sym typeface="Catamaran"/>
              </a:rPr>
              <a:t>Yearly: </a:t>
            </a:r>
            <a:r>
              <a:rPr lang="en"/>
              <a:t>Individual Development Plan (IDP) meetings with your PI. What worked that year? What do you need more or less of next yeat?</a:t>
            </a:r>
            <a:endParaRPr/>
          </a:p>
        </p:txBody>
      </p:sp>
      <p:sp>
        <p:nvSpPr>
          <p:cNvPr id="306" name="Google Shape;306;p35"/>
          <p:cNvSpPr txBox="1">
            <a:spLocks noGrp="1"/>
          </p:cNvSpPr>
          <p:nvPr>
            <p:ph type="ctrTitle"/>
          </p:nvPr>
        </p:nvSpPr>
        <p:spPr>
          <a:xfrm>
            <a:off x="1189360" y="3278425"/>
            <a:ext cx="3455400" cy="4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Planning, Planning, Planning</a:t>
            </a:r>
            <a:endParaRPr/>
          </a:p>
        </p:txBody>
      </p:sp>
      <p:sp>
        <p:nvSpPr>
          <p:cNvPr id="307" name="Google Shape;307;p35"/>
          <p:cNvSpPr txBox="1"/>
          <p:nvPr/>
        </p:nvSpPr>
        <p:spPr>
          <a:xfrm>
            <a:off x="152400" y="15240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ORGANIZATION</a:t>
            </a:r>
            <a:endParaRPr sz="2400" b="1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grpSp>
        <p:nvGrpSpPr>
          <p:cNvPr id="308" name="Google Shape;308;p35"/>
          <p:cNvGrpSpPr/>
          <p:nvPr/>
        </p:nvGrpSpPr>
        <p:grpSpPr>
          <a:xfrm>
            <a:off x="781890" y="819853"/>
            <a:ext cx="318721" cy="345615"/>
            <a:chOff x="2216956" y="1510503"/>
            <a:chExt cx="318721" cy="345615"/>
          </a:xfrm>
        </p:grpSpPr>
        <p:sp>
          <p:nvSpPr>
            <p:cNvPr id="309" name="Google Shape;309;p35"/>
            <p:cNvSpPr/>
            <p:nvPr/>
          </p:nvSpPr>
          <p:spPr>
            <a:xfrm>
              <a:off x="2386724" y="1510503"/>
              <a:ext cx="142524" cy="151594"/>
            </a:xfrm>
            <a:custGeom>
              <a:avLst/>
              <a:gdLst/>
              <a:ahLst/>
              <a:cxnLst/>
              <a:rect l="l" t="t" r="r" b="b"/>
              <a:pathLst>
                <a:path w="4478" h="4763" extrusionOk="0">
                  <a:moveTo>
                    <a:pt x="2315" y="1"/>
                  </a:moveTo>
                  <a:cubicBezTo>
                    <a:pt x="2179" y="1"/>
                    <a:pt x="2042" y="13"/>
                    <a:pt x="1906" y="36"/>
                  </a:cubicBezTo>
                  <a:cubicBezTo>
                    <a:pt x="1334" y="155"/>
                    <a:pt x="846" y="488"/>
                    <a:pt x="513" y="964"/>
                  </a:cubicBezTo>
                  <a:cubicBezTo>
                    <a:pt x="1" y="1738"/>
                    <a:pt x="25" y="2727"/>
                    <a:pt x="572" y="3465"/>
                  </a:cubicBezTo>
                  <a:lnTo>
                    <a:pt x="537" y="4596"/>
                  </a:lnTo>
                  <a:cubicBezTo>
                    <a:pt x="537" y="4655"/>
                    <a:pt x="560" y="4703"/>
                    <a:pt x="608" y="4727"/>
                  </a:cubicBezTo>
                  <a:cubicBezTo>
                    <a:pt x="632" y="4739"/>
                    <a:pt x="667" y="4763"/>
                    <a:pt x="691" y="4763"/>
                  </a:cubicBezTo>
                  <a:cubicBezTo>
                    <a:pt x="727" y="4763"/>
                    <a:pt x="739" y="4763"/>
                    <a:pt x="775" y="4739"/>
                  </a:cubicBezTo>
                  <a:lnTo>
                    <a:pt x="1799" y="4263"/>
                  </a:lnTo>
                  <a:cubicBezTo>
                    <a:pt x="1980" y="4308"/>
                    <a:pt x="2163" y="4331"/>
                    <a:pt x="2344" y="4331"/>
                  </a:cubicBezTo>
                  <a:cubicBezTo>
                    <a:pt x="3055" y="4331"/>
                    <a:pt x="3734" y="3986"/>
                    <a:pt x="4132" y="3370"/>
                  </a:cubicBezTo>
                  <a:cubicBezTo>
                    <a:pt x="4323" y="3096"/>
                    <a:pt x="4430" y="2774"/>
                    <a:pt x="4477" y="2453"/>
                  </a:cubicBezTo>
                  <a:cubicBezTo>
                    <a:pt x="4477" y="2358"/>
                    <a:pt x="4418" y="2274"/>
                    <a:pt x="4335" y="2262"/>
                  </a:cubicBezTo>
                  <a:cubicBezTo>
                    <a:pt x="4320" y="2259"/>
                    <a:pt x="4307" y="2257"/>
                    <a:pt x="4294" y="2257"/>
                  </a:cubicBezTo>
                  <a:cubicBezTo>
                    <a:pt x="4219" y="2257"/>
                    <a:pt x="4164" y="2312"/>
                    <a:pt x="4144" y="2393"/>
                  </a:cubicBezTo>
                  <a:cubicBezTo>
                    <a:pt x="4120" y="2667"/>
                    <a:pt x="4013" y="2941"/>
                    <a:pt x="3846" y="3179"/>
                  </a:cubicBezTo>
                  <a:cubicBezTo>
                    <a:pt x="3504" y="3697"/>
                    <a:pt x="2932" y="3992"/>
                    <a:pt x="2326" y="3992"/>
                  </a:cubicBezTo>
                  <a:cubicBezTo>
                    <a:pt x="2151" y="3992"/>
                    <a:pt x="1974" y="3968"/>
                    <a:pt x="1799" y="3917"/>
                  </a:cubicBezTo>
                  <a:cubicBezTo>
                    <a:pt x="1789" y="3914"/>
                    <a:pt x="1779" y="3913"/>
                    <a:pt x="1770" y="3913"/>
                  </a:cubicBezTo>
                  <a:cubicBezTo>
                    <a:pt x="1744" y="3913"/>
                    <a:pt x="1718" y="3924"/>
                    <a:pt x="1691" y="3941"/>
                  </a:cubicBezTo>
                  <a:lnTo>
                    <a:pt x="858" y="4322"/>
                  </a:lnTo>
                  <a:lnTo>
                    <a:pt x="906" y="3405"/>
                  </a:lnTo>
                  <a:cubicBezTo>
                    <a:pt x="906" y="3358"/>
                    <a:pt x="894" y="3334"/>
                    <a:pt x="870" y="3298"/>
                  </a:cubicBezTo>
                  <a:cubicBezTo>
                    <a:pt x="370" y="2679"/>
                    <a:pt x="334" y="1798"/>
                    <a:pt x="787" y="1131"/>
                  </a:cubicBezTo>
                  <a:cubicBezTo>
                    <a:pt x="1048" y="714"/>
                    <a:pt x="1489" y="441"/>
                    <a:pt x="1965" y="333"/>
                  </a:cubicBezTo>
                  <a:cubicBezTo>
                    <a:pt x="2084" y="313"/>
                    <a:pt x="2203" y="303"/>
                    <a:pt x="2321" y="303"/>
                  </a:cubicBezTo>
                  <a:cubicBezTo>
                    <a:pt x="2686" y="303"/>
                    <a:pt x="3040" y="403"/>
                    <a:pt x="3346" y="619"/>
                  </a:cubicBezTo>
                  <a:cubicBezTo>
                    <a:pt x="3763" y="905"/>
                    <a:pt x="4049" y="1322"/>
                    <a:pt x="4132" y="1822"/>
                  </a:cubicBezTo>
                  <a:cubicBezTo>
                    <a:pt x="4143" y="1909"/>
                    <a:pt x="4224" y="1966"/>
                    <a:pt x="4292" y="1966"/>
                  </a:cubicBezTo>
                  <a:cubicBezTo>
                    <a:pt x="4298" y="1966"/>
                    <a:pt x="4305" y="1966"/>
                    <a:pt x="4311" y="1965"/>
                  </a:cubicBezTo>
                  <a:cubicBezTo>
                    <a:pt x="4406" y="1941"/>
                    <a:pt x="4466" y="1857"/>
                    <a:pt x="4442" y="1786"/>
                  </a:cubicBezTo>
                  <a:cubicBezTo>
                    <a:pt x="4347" y="1203"/>
                    <a:pt x="4013" y="714"/>
                    <a:pt x="3525" y="369"/>
                  </a:cubicBezTo>
                  <a:cubicBezTo>
                    <a:pt x="3164" y="117"/>
                    <a:pt x="2742" y="1"/>
                    <a:pt x="2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2423102" y="1541185"/>
              <a:ext cx="77723" cy="77723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084" y="346"/>
                  </a:moveTo>
                  <a:lnTo>
                    <a:pt x="1084" y="1215"/>
                  </a:lnTo>
                  <a:cubicBezTo>
                    <a:pt x="1084" y="1310"/>
                    <a:pt x="1168" y="1382"/>
                    <a:pt x="1251" y="1382"/>
                  </a:cubicBezTo>
                  <a:lnTo>
                    <a:pt x="2132" y="1382"/>
                  </a:lnTo>
                  <a:cubicBezTo>
                    <a:pt x="2037" y="1786"/>
                    <a:pt x="1668" y="2108"/>
                    <a:pt x="1239" y="2108"/>
                  </a:cubicBezTo>
                  <a:cubicBezTo>
                    <a:pt x="751" y="2108"/>
                    <a:pt x="346" y="1715"/>
                    <a:pt x="346" y="1215"/>
                  </a:cubicBezTo>
                  <a:cubicBezTo>
                    <a:pt x="346" y="774"/>
                    <a:pt x="656" y="417"/>
                    <a:pt x="1084" y="346"/>
                  </a:cubicBezTo>
                  <a:close/>
                  <a:moveTo>
                    <a:pt x="1215" y="0"/>
                  </a:moveTo>
                  <a:cubicBezTo>
                    <a:pt x="548" y="0"/>
                    <a:pt x="1" y="548"/>
                    <a:pt x="1" y="1215"/>
                  </a:cubicBezTo>
                  <a:cubicBezTo>
                    <a:pt x="1" y="1894"/>
                    <a:pt x="548" y="2441"/>
                    <a:pt x="1215" y="2441"/>
                  </a:cubicBezTo>
                  <a:cubicBezTo>
                    <a:pt x="1894" y="2441"/>
                    <a:pt x="2442" y="1894"/>
                    <a:pt x="2442" y="1215"/>
                  </a:cubicBezTo>
                  <a:cubicBezTo>
                    <a:pt x="2442" y="1120"/>
                    <a:pt x="2370" y="1060"/>
                    <a:pt x="2275" y="1060"/>
                  </a:cubicBezTo>
                  <a:lnTo>
                    <a:pt x="1382" y="1060"/>
                  </a:lnTo>
                  <a:lnTo>
                    <a:pt x="1382" y="167"/>
                  </a:lnTo>
                  <a:cubicBezTo>
                    <a:pt x="1382" y="72"/>
                    <a:pt x="1310" y="0"/>
                    <a:pt x="1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2216956" y="1538543"/>
              <a:ext cx="318721" cy="317575"/>
            </a:xfrm>
            <a:custGeom>
              <a:avLst/>
              <a:gdLst/>
              <a:ahLst/>
              <a:cxnLst/>
              <a:rect l="l" t="t" r="r" b="b"/>
              <a:pathLst>
                <a:path w="10014" h="9978" extrusionOk="0">
                  <a:moveTo>
                    <a:pt x="3787" y="1191"/>
                  </a:moveTo>
                  <a:lnTo>
                    <a:pt x="4763" y="2179"/>
                  </a:lnTo>
                  <a:cubicBezTo>
                    <a:pt x="5347" y="2762"/>
                    <a:pt x="5466" y="3667"/>
                    <a:pt x="5037" y="4382"/>
                  </a:cubicBezTo>
                  <a:cubicBezTo>
                    <a:pt x="4989" y="4441"/>
                    <a:pt x="5001" y="4525"/>
                    <a:pt x="5061" y="4572"/>
                  </a:cubicBezTo>
                  <a:lnTo>
                    <a:pt x="5394" y="4906"/>
                  </a:lnTo>
                  <a:cubicBezTo>
                    <a:pt x="5423" y="4934"/>
                    <a:pt x="5465" y="4950"/>
                    <a:pt x="5507" y="4950"/>
                  </a:cubicBezTo>
                  <a:cubicBezTo>
                    <a:pt x="5534" y="4950"/>
                    <a:pt x="5561" y="4943"/>
                    <a:pt x="5585" y="4929"/>
                  </a:cubicBezTo>
                  <a:cubicBezTo>
                    <a:pt x="5873" y="4756"/>
                    <a:pt x="6191" y="4673"/>
                    <a:pt x="6506" y="4673"/>
                  </a:cubicBezTo>
                  <a:cubicBezTo>
                    <a:pt x="6972" y="4673"/>
                    <a:pt x="7432" y="4855"/>
                    <a:pt x="7787" y="5203"/>
                  </a:cubicBezTo>
                  <a:lnTo>
                    <a:pt x="8776" y="6179"/>
                  </a:lnTo>
                  <a:lnTo>
                    <a:pt x="6228" y="8727"/>
                  </a:lnTo>
                  <a:lnTo>
                    <a:pt x="5239" y="7751"/>
                  </a:lnTo>
                  <a:cubicBezTo>
                    <a:pt x="5025" y="7525"/>
                    <a:pt x="4870" y="7251"/>
                    <a:pt x="4787" y="6953"/>
                  </a:cubicBezTo>
                  <a:cubicBezTo>
                    <a:pt x="4644" y="6477"/>
                    <a:pt x="4728" y="5965"/>
                    <a:pt x="4978" y="5548"/>
                  </a:cubicBezTo>
                  <a:cubicBezTo>
                    <a:pt x="5025" y="5489"/>
                    <a:pt x="5001" y="5394"/>
                    <a:pt x="4942" y="5346"/>
                  </a:cubicBezTo>
                  <a:lnTo>
                    <a:pt x="4620" y="5025"/>
                  </a:lnTo>
                  <a:cubicBezTo>
                    <a:pt x="4589" y="4993"/>
                    <a:pt x="4541" y="4977"/>
                    <a:pt x="4495" y="4977"/>
                  </a:cubicBezTo>
                  <a:cubicBezTo>
                    <a:pt x="4472" y="4977"/>
                    <a:pt x="4450" y="4981"/>
                    <a:pt x="4430" y="4989"/>
                  </a:cubicBezTo>
                  <a:cubicBezTo>
                    <a:pt x="4137" y="5164"/>
                    <a:pt x="3815" y="5250"/>
                    <a:pt x="3496" y="5250"/>
                  </a:cubicBezTo>
                  <a:cubicBezTo>
                    <a:pt x="3034" y="5250"/>
                    <a:pt x="2579" y="5072"/>
                    <a:pt x="2227" y="4727"/>
                  </a:cubicBezTo>
                  <a:lnTo>
                    <a:pt x="1239" y="3739"/>
                  </a:lnTo>
                  <a:lnTo>
                    <a:pt x="3787" y="1191"/>
                  </a:lnTo>
                  <a:close/>
                  <a:moveTo>
                    <a:pt x="9288" y="6120"/>
                  </a:moveTo>
                  <a:lnTo>
                    <a:pt x="9633" y="6465"/>
                  </a:lnTo>
                  <a:lnTo>
                    <a:pt x="6513" y="9585"/>
                  </a:lnTo>
                  <a:lnTo>
                    <a:pt x="6168" y="9251"/>
                  </a:lnTo>
                  <a:lnTo>
                    <a:pt x="9109" y="6299"/>
                  </a:lnTo>
                  <a:lnTo>
                    <a:pt x="9288" y="6120"/>
                  </a:lnTo>
                  <a:close/>
                  <a:moveTo>
                    <a:pt x="3525" y="0"/>
                  </a:moveTo>
                  <a:cubicBezTo>
                    <a:pt x="3489" y="0"/>
                    <a:pt x="3442" y="24"/>
                    <a:pt x="3406" y="48"/>
                  </a:cubicBezTo>
                  <a:lnTo>
                    <a:pt x="2180" y="1286"/>
                  </a:lnTo>
                  <a:cubicBezTo>
                    <a:pt x="2120" y="1346"/>
                    <a:pt x="2120" y="1453"/>
                    <a:pt x="2180" y="1512"/>
                  </a:cubicBezTo>
                  <a:cubicBezTo>
                    <a:pt x="2209" y="1542"/>
                    <a:pt x="2248" y="1557"/>
                    <a:pt x="2287" y="1557"/>
                  </a:cubicBezTo>
                  <a:cubicBezTo>
                    <a:pt x="2325" y="1557"/>
                    <a:pt x="2364" y="1542"/>
                    <a:pt x="2394" y="1512"/>
                  </a:cubicBezTo>
                  <a:lnTo>
                    <a:pt x="3525" y="381"/>
                  </a:lnTo>
                  <a:lnTo>
                    <a:pt x="3870" y="715"/>
                  </a:lnTo>
                  <a:lnTo>
                    <a:pt x="3692" y="893"/>
                  </a:lnTo>
                  <a:lnTo>
                    <a:pt x="929" y="3667"/>
                  </a:lnTo>
                  <a:lnTo>
                    <a:pt x="751" y="3846"/>
                  </a:lnTo>
                  <a:lnTo>
                    <a:pt x="406" y="3501"/>
                  </a:lnTo>
                  <a:lnTo>
                    <a:pt x="1953" y="1953"/>
                  </a:lnTo>
                  <a:cubicBezTo>
                    <a:pt x="2013" y="1893"/>
                    <a:pt x="2013" y="1786"/>
                    <a:pt x="1953" y="1727"/>
                  </a:cubicBezTo>
                  <a:cubicBezTo>
                    <a:pt x="1924" y="1697"/>
                    <a:pt x="1882" y="1682"/>
                    <a:pt x="1840" y="1682"/>
                  </a:cubicBezTo>
                  <a:cubicBezTo>
                    <a:pt x="1799" y="1682"/>
                    <a:pt x="1757" y="1697"/>
                    <a:pt x="1727" y="1727"/>
                  </a:cubicBezTo>
                  <a:lnTo>
                    <a:pt x="60" y="3393"/>
                  </a:lnTo>
                  <a:cubicBezTo>
                    <a:pt x="1" y="3453"/>
                    <a:pt x="1" y="3560"/>
                    <a:pt x="60" y="3620"/>
                  </a:cubicBezTo>
                  <a:lnTo>
                    <a:pt x="632" y="4191"/>
                  </a:lnTo>
                  <a:cubicBezTo>
                    <a:pt x="656" y="4215"/>
                    <a:pt x="703" y="4227"/>
                    <a:pt x="751" y="4227"/>
                  </a:cubicBezTo>
                  <a:cubicBezTo>
                    <a:pt x="787" y="4227"/>
                    <a:pt x="834" y="4215"/>
                    <a:pt x="870" y="4191"/>
                  </a:cubicBezTo>
                  <a:lnTo>
                    <a:pt x="1048" y="4013"/>
                  </a:lnTo>
                  <a:lnTo>
                    <a:pt x="2025" y="4989"/>
                  </a:lnTo>
                  <a:cubicBezTo>
                    <a:pt x="2430" y="5394"/>
                    <a:pt x="2971" y="5607"/>
                    <a:pt x="3517" y="5607"/>
                  </a:cubicBezTo>
                  <a:cubicBezTo>
                    <a:pt x="3854" y="5607"/>
                    <a:pt x="4192" y="5526"/>
                    <a:pt x="4501" y="5358"/>
                  </a:cubicBezTo>
                  <a:lnTo>
                    <a:pt x="4644" y="5513"/>
                  </a:lnTo>
                  <a:cubicBezTo>
                    <a:pt x="4394" y="5989"/>
                    <a:pt x="4335" y="6537"/>
                    <a:pt x="4477" y="7061"/>
                  </a:cubicBezTo>
                  <a:cubicBezTo>
                    <a:pt x="4573" y="7406"/>
                    <a:pt x="4763" y="7727"/>
                    <a:pt x="5013" y="7977"/>
                  </a:cubicBezTo>
                  <a:lnTo>
                    <a:pt x="6001" y="8966"/>
                  </a:lnTo>
                  <a:lnTo>
                    <a:pt x="5823" y="9144"/>
                  </a:lnTo>
                  <a:cubicBezTo>
                    <a:pt x="5763" y="9204"/>
                    <a:pt x="5763" y="9311"/>
                    <a:pt x="5823" y="9370"/>
                  </a:cubicBezTo>
                  <a:lnTo>
                    <a:pt x="6394" y="9930"/>
                  </a:lnTo>
                  <a:cubicBezTo>
                    <a:pt x="6418" y="9966"/>
                    <a:pt x="6466" y="9978"/>
                    <a:pt x="6513" y="9978"/>
                  </a:cubicBezTo>
                  <a:cubicBezTo>
                    <a:pt x="6549" y="9978"/>
                    <a:pt x="6585" y="9966"/>
                    <a:pt x="6633" y="9930"/>
                  </a:cubicBezTo>
                  <a:lnTo>
                    <a:pt x="9978" y="6584"/>
                  </a:lnTo>
                  <a:cubicBezTo>
                    <a:pt x="10014" y="6525"/>
                    <a:pt x="10014" y="6418"/>
                    <a:pt x="9966" y="6358"/>
                  </a:cubicBezTo>
                  <a:lnTo>
                    <a:pt x="9395" y="5798"/>
                  </a:lnTo>
                  <a:cubicBezTo>
                    <a:pt x="9365" y="5769"/>
                    <a:pt x="9323" y="5754"/>
                    <a:pt x="9282" y="5754"/>
                  </a:cubicBezTo>
                  <a:cubicBezTo>
                    <a:pt x="9240" y="5754"/>
                    <a:pt x="9198" y="5769"/>
                    <a:pt x="9169" y="5798"/>
                  </a:cubicBezTo>
                  <a:lnTo>
                    <a:pt x="8990" y="5977"/>
                  </a:lnTo>
                  <a:lnTo>
                    <a:pt x="8014" y="4989"/>
                  </a:lnTo>
                  <a:cubicBezTo>
                    <a:pt x="7609" y="4585"/>
                    <a:pt x="7069" y="4375"/>
                    <a:pt x="6524" y="4375"/>
                  </a:cubicBezTo>
                  <a:cubicBezTo>
                    <a:pt x="6186" y="4375"/>
                    <a:pt x="5847" y="4456"/>
                    <a:pt x="5537" y="4620"/>
                  </a:cubicBezTo>
                  <a:lnTo>
                    <a:pt x="5394" y="4465"/>
                  </a:lnTo>
                  <a:cubicBezTo>
                    <a:pt x="5823" y="3655"/>
                    <a:pt x="5668" y="2655"/>
                    <a:pt x="5013" y="2000"/>
                  </a:cubicBezTo>
                  <a:lnTo>
                    <a:pt x="4037" y="1012"/>
                  </a:lnTo>
                  <a:lnTo>
                    <a:pt x="4216" y="834"/>
                  </a:lnTo>
                  <a:cubicBezTo>
                    <a:pt x="4275" y="774"/>
                    <a:pt x="4275" y="679"/>
                    <a:pt x="4216" y="619"/>
                  </a:cubicBezTo>
                  <a:lnTo>
                    <a:pt x="3644" y="48"/>
                  </a:lnTo>
                  <a:cubicBezTo>
                    <a:pt x="3620" y="24"/>
                    <a:pt x="3573" y="0"/>
                    <a:pt x="3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2275327" y="1662448"/>
              <a:ext cx="100066" cy="39434"/>
            </a:xfrm>
            <a:custGeom>
              <a:avLst/>
              <a:gdLst/>
              <a:ahLst/>
              <a:cxnLst/>
              <a:rect l="l" t="t" r="r" b="b"/>
              <a:pathLst>
                <a:path w="3144" h="1239" extrusionOk="0">
                  <a:moveTo>
                    <a:pt x="2632" y="310"/>
                  </a:moveTo>
                  <a:lnTo>
                    <a:pt x="2560" y="417"/>
                  </a:lnTo>
                  <a:cubicBezTo>
                    <a:pt x="2298" y="739"/>
                    <a:pt x="1953" y="917"/>
                    <a:pt x="1596" y="929"/>
                  </a:cubicBezTo>
                  <a:cubicBezTo>
                    <a:pt x="1239" y="929"/>
                    <a:pt x="905" y="774"/>
                    <a:pt x="643" y="477"/>
                  </a:cubicBezTo>
                  <a:cubicBezTo>
                    <a:pt x="643" y="477"/>
                    <a:pt x="584" y="393"/>
                    <a:pt x="512" y="310"/>
                  </a:cubicBezTo>
                  <a:close/>
                  <a:moveTo>
                    <a:pt x="179" y="0"/>
                  </a:moveTo>
                  <a:cubicBezTo>
                    <a:pt x="119" y="0"/>
                    <a:pt x="60" y="24"/>
                    <a:pt x="36" y="84"/>
                  </a:cubicBezTo>
                  <a:cubicBezTo>
                    <a:pt x="0" y="143"/>
                    <a:pt x="12" y="203"/>
                    <a:pt x="48" y="251"/>
                  </a:cubicBezTo>
                  <a:cubicBezTo>
                    <a:pt x="155" y="370"/>
                    <a:pt x="369" y="667"/>
                    <a:pt x="393" y="667"/>
                  </a:cubicBezTo>
                  <a:cubicBezTo>
                    <a:pt x="703" y="1036"/>
                    <a:pt x="1119" y="1239"/>
                    <a:pt x="1560" y="1239"/>
                  </a:cubicBezTo>
                  <a:lnTo>
                    <a:pt x="1596" y="1239"/>
                  </a:lnTo>
                  <a:cubicBezTo>
                    <a:pt x="2060" y="1215"/>
                    <a:pt x="2489" y="1001"/>
                    <a:pt x="2810" y="596"/>
                  </a:cubicBezTo>
                  <a:lnTo>
                    <a:pt x="3096" y="239"/>
                  </a:lnTo>
                  <a:cubicBezTo>
                    <a:pt x="3132" y="203"/>
                    <a:pt x="3144" y="143"/>
                    <a:pt x="3108" y="84"/>
                  </a:cubicBezTo>
                  <a:cubicBezTo>
                    <a:pt x="3084" y="24"/>
                    <a:pt x="3024" y="0"/>
                    <a:pt x="2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2371192" y="1745422"/>
              <a:ext cx="101211" cy="60663"/>
            </a:xfrm>
            <a:custGeom>
              <a:avLst/>
              <a:gdLst/>
              <a:ahLst/>
              <a:cxnLst/>
              <a:rect l="l" t="t" r="r" b="b"/>
              <a:pathLst>
                <a:path w="3180" h="1906" extrusionOk="0">
                  <a:moveTo>
                    <a:pt x="155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513"/>
                    <a:pt x="239" y="787"/>
                    <a:pt x="274" y="834"/>
                  </a:cubicBezTo>
                  <a:lnTo>
                    <a:pt x="1298" y="1858"/>
                  </a:lnTo>
                  <a:cubicBezTo>
                    <a:pt x="1334" y="1882"/>
                    <a:pt x="1382" y="1906"/>
                    <a:pt x="1429" y="1906"/>
                  </a:cubicBezTo>
                  <a:cubicBezTo>
                    <a:pt x="1465" y="1906"/>
                    <a:pt x="1501" y="1882"/>
                    <a:pt x="1548" y="1858"/>
                  </a:cubicBezTo>
                  <a:lnTo>
                    <a:pt x="3120" y="275"/>
                  </a:lnTo>
                  <a:cubicBezTo>
                    <a:pt x="3168" y="215"/>
                    <a:pt x="3180" y="156"/>
                    <a:pt x="3156" y="96"/>
                  </a:cubicBezTo>
                  <a:cubicBezTo>
                    <a:pt x="3120" y="37"/>
                    <a:pt x="3060" y="1"/>
                    <a:pt x="3001" y="1"/>
                  </a:cubicBezTo>
                  <a:lnTo>
                    <a:pt x="1584" y="1"/>
                  </a:lnTo>
                  <a:cubicBezTo>
                    <a:pt x="1501" y="1"/>
                    <a:pt x="1429" y="72"/>
                    <a:pt x="1429" y="156"/>
                  </a:cubicBezTo>
                  <a:cubicBezTo>
                    <a:pt x="1429" y="251"/>
                    <a:pt x="1501" y="322"/>
                    <a:pt x="1584" y="322"/>
                  </a:cubicBezTo>
                  <a:lnTo>
                    <a:pt x="2620" y="322"/>
                  </a:lnTo>
                  <a:lnTo>
                    <a:pt x="1429" y="1513"/>
                  </a:lnTo>
                  <a:lnTo>
                    <a:pt x="513" y="608"/>
                  </a:lnTo>
                  <a:cubicBezTo>
                    <a:pt x="501" y="596"/>
                    <a:pt x="393" y="489"/>
                    <a:pt x="358" y="322"/>
                  </a:cubicBezTo>
                  <a:lnTo>
                    <a:pt x="965" y="322"/>
                  </a:lnTo>
                  <a:cubicBezTo>
                    <a:pt x="1048" y="322"/>
                    <a:pt x="1132" y="251"/>
                    <a:pt x="1132" y="156"/>
                  </a:cubicBezTo>
                  <a:cubicBezTo>
                    <a:pt x="1132" y="72"/>
                    <a:pt x="1048" y="1"/>
                    <a:pt x="9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" name="Google Shape;314;p35"/>
          <p:cNvSpPr/>
          <p:nvPr/>
        </p:nvSpPr>
        <p:spPr>
          <a:xfrm>
            <a:off x="755171" y="3330994"/>
            <a:ext cx="372159" cy="372159"/>
          </a:xfrm>
          <a:custGeom>
            <a:avLst/>
            <a:gdLst/>
            <a:ahLst/>
            <a:cxnLst/>
            <a:rect l="l" t="t" r="r" b="b"/>
            <a:pathLst>
              <a:path w="11693" h="11693" extrusionOk="0">
                <a:moveTo>
                  <a:pt x="10252" y="584"/>
                </a:moveTo>
                <a:lnTo>
                  <a:pt x="10252" y="1263"/>
                </a:lnTo>
                <a:cubicBezTo>
                  <a:pt x="10252" y="1358"/>
                  <a:pt x="10323" y="1429"/>
                  <a:pt x="10406" y="1429"/>
                </a:cubicBezTo>
                <a:lnTo>
                  <a:pt x="11097" y="1429"/>
                </a:lnTo>
                <a:lnTo>
                  <a:pt x="9609" y="2918"/>
                </a:lnTo>
                <a:lnTo>
                  <a:pt x="9001" y="2918"/>
                </a:lnTo>
                <a:lnTo>
                  <a:pt x="9978" y="1941"/>
                </a:lnTo>
                <a:cubicBezTo>
                  <a:pt x="10037" y="1882"/>
                  <a:pt x="10037" y="1751"/>
                  <a:pt x="9978" y="1691"/>
                </a:cubicBezTo>
                <a:cubicBezTo>
                  <a:pt x="9948" y="1667"/>
                  <a:pt x="9903" y="1656"/>
                  <a:pt x="9859" y="1656"/>
                </a:cubicBezTo>
                <a:cubicBezTo>
                  <a:pt x="9814" y="1656"/>
                  <a:pt x="9769" y="1667"/>
                  <a:pt x="9740" y="1691"/>
                </a:cubicBezTo>
                <a:lnTo>
                  <a:pt x="8763" y="2679"/>
                </a:lnTo>
                <a:lnTo>
                  <a:pt x="8763" y="2072"/>
                </a:lnTo>
                <a:lnTo>
                  <a:pt x="10252" y="584"/>
                </a:lnTo>
                <a:close/>
                <a:moveTo>
                  <a:pt x="4739" y="2537"/>
                </a:moveTo>
                <a:cubicBezTo>
                  <a:pt x="5894" y="2537"/>
                  <a:pt x="6942" y="2977"/>
                  <a:pt x="7739" y="3703"/>
                </a:cubicBezTo>
                <a:lnTo>
                  <a:pt x="4620" y="6811"/>
                </a:lnTo>
                <a:cubicBezTo>
                  <a:pt x="4560" y="6870"/>
                  <a:pt x="4560" y="7001"/>
                  <a:pt x="4620" y="7049"/>
                </a:cubicBezTo>
                <a:cubicBezTo>
                  <a:pt x="4656" y="7085"/>
                  <a:pt x="4703" y="7097"/>
                  <a:pt x="4739" y="7097"/>
                </a:cubicBezTo>
                <a:cubicBezTo>
                  <a:pt x="4787" y="7097"/>
                  <a:pt x="4834" y="7085"/>
                  <a:pt x="4858" y="7049"/>
                </a:cubicBezTo>
                <a:lnTo>
                  <a:pt x="5632" y="6275"/>
                </a:lnTo>
                <a:cubicBezTo>
                  <a:pt x="5775" y="6478"/>
                  <a:pt x="5846" y="6692"/>
                  <a:pt x="5846" y="6930"/>
                </a:cubicBezTo>
                <a:cubicBezTo>
                  <a:pt x="5846" y="7549"/>
                  <a:pt x="5358" y="8037"/>
                  <a:pt x="4739" y="8037"/>
                </a:cubicBezTo>
                <a:cubicBezTo>
                  <a:pt x="4132" y="8037"/>
                  <a:pt x="3644" y="7549"/>
                  <a:pt x="3644" y="6930"/>
                </a:cubicBezTo>
                <a:cubicBezTo>
                  <a:pt x="3644" y="6323"/>
                  <a:pt x="4132" y="5835"/>
                  <a:pt x="4739" y="5835"/>
                </a:cubicBezTo>
                <a:cubicBezTo>
                  <a:pt x="4822" y="5835"/>
                  <a:pt x="4882" y="5835"/>
                  <a:pt x="4953" y="5847"/>
                </a:cubicBezTo>
                <a:cubicBezTo>
                  <a:pt x="4962" y="5848"/>
                  <a:pt x="4970" y="5848"/>
                  <a:pt x="4979" y="5848"/>
                </a:cubicBezTo>
                <a:cubicBezTo>
                  <a:pt x="5055" y="5848"/>
                  <a:pt x="5133" y="5801"/>
                  <a:pt x="5144" y="5716"/>
                </a:cubicBezTo>
                <a:cubicBezTo>
                  <a:pt x="5156" y="5620"/>
                  <a:pt x="5096" y="5537"/>
                  <a:pt x="5013" y="5525"/>
                </a:cubicBezTo>
                <a:cubicBezTo>
                  <a:pt x="4918" y="5513"/>
                  <a:pt x="4834" y="5489"/>
                  <a:pt x="4739" y="5489"/>
                </a:cubicBezTo>
                <a:cubicBezTo>
                  <a:pt x="3941" y="5489"/>
                  <a:pt x="3298" y="6144"/>
                  <a:pt x="3298" y="6942"/>
                </a:cubicBezTo>
                <a:cubicBezTo>
                  <a:pt x="3298" y="7740"/>
                  <a:pt x="3953" y="8383"/>
                  <a:pt x="4739" y="8383"/>
                </a:cubicBezTo>
                <a:cubicBezTo>
                  <a:pt x="5549" y="8383"/>
                  <a:pt x="6192" y="7728"/>
                  <a:pt x="6192" y="6942"/>
                </a:cubicBezTo>
                <a:cubicBezTo>
                  <a:pt x="6192" y="6609"/>
                  <a:pt x="6084" y="6299"/>
                  <a:pt x="5870" y="6049"/>
                </a:cubicBezTo>
                <a:lnTo>
                  <a:pt x="6406" y="5513"/>
                </a:lnTo>
                <a:cubicBezTo>
                  <a:pt x="6751" y="5906"/>
                  <a:pt x="6942" y="6418"/>
                  <a:pt x="6942" y="6942"/>
                </a:cubicBezTo>
                <a:cubicBezTo>
                  <a:pt x="6942" y="8156"/>
                  <a:pt x="5965" y="9133"/>
                  <a:pt x="4739" y="9133"/>
                </a:cubicBezTo>
                <a:cubicBezTo>
                  <a:pt x="3525" y="9133"/>
                  <a:pt x="2536" y="8156"/>
                  <a:pt x="2536" y="6942"/>
                </a:cubicBezTo>
                <a:cubicBezTo>
                  <a:pt x="2536" y="5716"/>
                  <a:pt x="3525" y="4739"/>
                  <a:pt x="4739" y="4739"/>
                </a:cubicBezTo>
                <a:cubicBezTo>
                  <a:pt x="5120" y="4739"/>
                  <a:pt x="5477" y="4823"/>
                  <a:pt x="5787" y="5001"/>
                </a:cubicBezTo>
                <a:cubicBezTo>
                  <a:pt x="5812" y="5016"/>
                  <a:pt x="5840" y="5022"/>
                  <a:pt x="5868" y="5022"/>
                </a:cubicBezTo>
                <a:cubicBezTo>
                  <a:pt x="5930" y="5022"/>
                  <a:pt x="5992" y="4988"/>
                  <a:pt x="6025" y="4930"/>
                </a:cubicBezTo>
                <a:cubicBezTo>
                  <a:pt x="6073" y="4834"/>
                  <a:pt x="6037" y="4739"/>
                  <a:pt x="5953" y="4692"/>
                </a:cubicBezTo>
                <a:cubicBezTo>
                  <a:pt x="5572" y="4501"/>
                  <a:pt x="5156" y="4370"/>
                  <a:pt x="4739" y="4370"/>
                </a:cubicBezTo>
                <a:cubicBezTo>
                  <a:pt x="3346" y="4370"/>
                  <a:pt x="2203" y="5525"/>
                  <a:pt x="2203" y="6918"/>
                </a:cubicBezTo>
                <a:cubicBezTo>
                  <a:pt x="2203" y="8323"/>
                  <a:pt x="3346" y="9466"/>
                  <a:pt x="4739" y="9466"/>
                </a:cubicBezTo>
                <a:cubicBezTo>
                  <a:pt x="6144" y="9466"/>
                  <a:pt x="7287" y="8323"/>
                  <a:pt x="7287" y="6918"/>
                </a:cubicBezTo>
                <a:cubicBezTo>
                  <a:pt x="7287" y="6299"/>
                  <a:pt x="7061" y="5716"/>
                  <a:pt x="6668" y="5239"/>
                </a:cubicBezTo>
                <a:lnTo>
                  <a:pt x="7204" y="4704"/>
                </a:lnTo>
                <a:cubicBezTo>
                  <a:pt x="7751" y="5311"/>
                  <a:pt x="8049" y="6085"/>
                  <a:pt x="8049" y="6918"/>
                </a:cubicBezTo>
                <a:cubicBezTo>
                  <a:pt x="8049" y="8740"/>
                  <a:pt x="6561" y="10228"/>
                  <a:pt x="4739" y="10228"/>
                </a:cubicBezTo>
                <a:cubicBezTo>
                  <a:pt x="2929" y="10228"/>
                  <a:pt x="1441" y="8740"/>
                  <a:pt x="1441" y="6918"/>
                </a:cubicBezTo>
                <a:cubicBezTo>
                  <a:pt x="1441" y="5108"/>
                  <a:pt x="2929" y="3620"/>
                  <a:pt x="4739" y="3620"/>
                </a:cubicBezTo>
                <a:cubicBezTo>
                  <a:pt x="5382" y="3620"/>
                  <a:pt x="5989" y="3799"/>
                  <a:pt x="6525" y="4132"/>
                </a:cubicBezTo>
                <a:cubicBezTo>
                  <a:pt x="6558" y="4151"/>
                  <a:pt x="6594" y="4161"/>
                  <a:pt x="6628" y="4161"/>
                </a:cubicBezTo>
                <a:cubicBezTo>
                  <a:pt x="6679" y="4161"/>
                  <a:pt x="6727" y="4139"/>
                  <a:pt x="6763" y="4096"/>
                </a:cubicBezTo>
                <a:cubicBezTo>
                  <a:pt x="6811" y="4025"/>
                  <a:pt x="6799" y="3918"/>
                  <a:pt x="6727" y="3858"/>
                </a:cubicBezTo>
                <a:cubicBezTo>
                  <a:pt x="6144" y="3477"/>
                  <a:pt x="5453" y="3275"/>
                  <a:pt x="4763" y="3275"/>
                </a:cubicBezTo>
                <a:cubicBezTo>
                  <a:pt x="2751" y="3275"/>
                  <a:pt x="1108" y="4918"/>
                  <a:pt x="1108" y="6918"/>
                </a:cubicBezTo>
                <a:cubicBezTo>
                  <a:pt x="1108" y="8930"/>
                  <a:pt x="2751" y="10573"/>
                  <a:pt x="4763" y="10573"/>
                </a:cubicBezTo>
                <a:cubicBezTo>
                  <a:pt x="6763" y="10573"/>
                  <a:pt x="8406" y="8930"/>
                  <a:pt x="8406" y="6918"/>
                </a:cubicBezTo>
                <a:cubicBezTo>
                  <a:pt x="8406" y="6013"/>
                  <a:pt x="8061" y="5132"/>
                  <a:pt x="7454" y="4465"/>
                </a:cubicBezTo>
                <a:lnTo>
                  <a:pt x="7989" y="3930"/>
                </a:lnTo>
                <a:cubicBezTo>
                  <a:pt x="8704" y="4739"/>
                  <a:pt x="9144" y="5775"/>
                  <a:pt x="9144" y="6942"/>
                </a:cubicBezTo>
                <a:cubicBezTo>
                  <a:pt x="9144" y="9359"/>
                  <a:pt x="7168" y="11347"/>
                  <a:pt x="4739" y="11347"/>
                </a:cubicBezTo>
                <a:cubicBezTo>
                  <a:pt x="2322" y="11347"/>
                  <a:pt x="334" y="9359"/>
                  <a:pt x="334" y="6942"/>
                </a:cubicBezTo>
                <a:cubicBezTo>
                  <a:pt x="334" y="4513"/>
                  <a:pt x="2322" y="2537"/>
                  <a:pt x="4739" y="2537"/>
                </a:cubicBezTo>
                <a:close/>
                <a:moveTo>
                  <a:pt x="10403" y="1"/>
                </a:moveTo>
                <a:cubicBezTo>
                  <a:pt x="10360" y="1"/>
                  <a:pt x="10315" y="16"/>
                  <a:pt x="10275" y="48"/>
                </a:cubicBezTo>
                <a:lnTo>
                  <a:pt x="8466" y="1882"/>
                </a:lnTo>
                <a:cubicBezTo>
                  <a:pt x="8430" y="1906"/>
                  <a:pt x="8418" y="1953"/>
                  <a:pt x="8418" y="1989"/>
                </a:cubicBezTo>
                <a:lnTo>
                  <a:pt x="8418" y="3025"/>
                </a:lnTo>
                <a:lnTo>
                  <a:pt x="7978" y="3465"/>
                </a:lnTo>
                <a:cubicBezTo>
                  <a:pt x="7120" y="2679"/>
                  <a:pt x="5989" y="2203"/>
                  <a:pt x="4739" y="2203"/>
                </a:cubicBezTo>
                <a:cubicBezTo>
                  <a:pt x="2120" y="2203"/>
                  <a:pt x="0" y="4334"/>
                  <a:pt x="0" y="6954"/>
                </a:cubicBezTo>
                <a:cubicBezTo>
                  <a:pt x="0" y="9573"/>
                  <a:pt x="2120" y="11692"/>
                  <a:pt x="4739" y="11692"/>
                </a:cubicBezTo>
                <a:cubicBezTo>
                  <a:pt x="7358" y="11692"/>
                  <a:pt x="9490" y="9573"/>
                  <a:pt x="9490" y="6954"/>
                </a:cubicBezTo>
                <a:cubicBezTo>
                  <a:pt x="9490" y="5704"/>
                  <a:pt x="9013" y="4573"/>
                  <a:pt x="8228" y="3715"/>
                </a:cubicBezTo>
                <a:lnTo>
                  <a:pt x="8668" y="3275"/>
                </a:lnTo>
                <a:lnTo>
                  <a:pt x="9704" y="3275"/>
                </a:lnTo>
                <a:cubicBezTo>
                  <a:pt x="9740" y="3275"/>
                  <a:pt x="9787" y="3263"/>
                  <a:pt x="9823" y="3227"/>
                </a:cubicBezTo>
                <a:lnTo>
                  <a:pt x="11645" y="1394"/>
                </a:lnTo>
                <a:cubicBezTo>
                  <a:pt x="11680" y="1346"/>
                  <a:pt x="11692" y="1263"/>
                  <a:pt x="11668" y="1203"/>
                </a:cubicBezTo>
                <a:cubicBezTo>
                  <a:pt x="11633" y="1144"/>
                  <a:pt x="11573" y="1096"/>
                  <a:pt x="11502" y="1096"/>
                </a:cubicBezTo>
                <a:lnTo>
                  <a:pt x="10573" y="1096"/>
                </a:lnTo>
                <a:lnTo>
                  <a:pt x="10573" y="179"/>
                </a:lnTo>
                <a:cubicBezTo>
                  <a:pt x="10573" y="108"/>
                  <a:pt x="10537" y="48"/>
                  <a:pt x="10466" y="12"/>
                </a:cubicBezTo>
                <a:cubicBezTo>
                  <a:pt x="10446" y="5"/>
                  <a:pt x="10425" y="1"/>
                  <a:pt x="104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5"/>
          <p:cNvSpPr/>
          <p:nvPr/>
        </p:nvSpPr>
        <p:spPr>
          <a:xfrm>
            <a:off x="750646" y="1993517"/>
            <a:ext cx="381209" cy="31246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6"/>
          <p:cNvSpPr/>
          <p:nvPr/>
        </p:nvSpPr>
        <p:spPr>
          <a:xfrm>
            <a:off x="0" y="695300"/>
            <a:ext cx="7070100" cy="445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6"/>
          <p:cNvSpPr txBox="1">
            <a:spLocks noGrp="1"/>
          </p:cNvSpPr>
          <p:nvPr>
            <p:ph type="body" idx="1"/>
          </p:nvPr>
        </p:nvSpPr>
        <p:spPr>
          <a:xfrm>
            <a:off x="197375" y="865475"/>
            <a:ext cx="68727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What additional skills/training will you need for your project?</a:t>
            </a:r>
            <a:endParaRPr sz="18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Statistics – classes available 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R/Stata/MATLAB – free access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Prism – free access through Penn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Adobe Photoshop/Illustrator – free access through Penn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DIY-transcriptomics </a:t>
            </a:r>
            <a:r>
              <a:rPr lang="en" sz="18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https://diytranscriptomics.com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Other field specific </a:t>
            </a: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</p:txBody>
      </p:sp>
      <p:sp>
        <p:nvSpPr>
          <p:cNvPr id="322" name="Google Shape;322;p36"/>
          <p:cNvSpPr/>
          <p:nvPr/>
        </p:nvSpPr>
        <p:spPr>
          <a:xfrm>
            <a:off x="6853700" y="3596800"/>
            <a:ext cx="487500" cy="15291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6"/>
          <p:cNvSpPr txBox="1"/>
          <p:nvPr/>
        </p:nvSpPr>
        <p:spPr>
          <a:xfrm>
            <a:off x="152400" y="152400"/>
            <a:ext cx="760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LEARNING INSIDE (and outside) THE CLASSROOM</a:t>
            </a:r>
            <a:endParaRPr sz="2400" b="1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324" name="Google Shape;324;p36"/>
          <p:cNvSpPr/>
          <p:nvPr/>
        </p:nvSpPr>
        <p:spPr>
          <a:xfrm rot="-5400000">
            <a:off x="8240825" y="1583800"/>
            <a:ext cx="487500" cy="15291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6"/>
          <p:cNvSpPr/>
          <p:nvPr/>
        </p:nvSpPr>
        <p:spPr>
          <a:xfrm rot="-5400000">
            <a:off x="8165625" y="1492475"/>
            <a:ext cx="487500" cy="152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6"/>
          <p:cNvSpPr txBox="1"/>
          <p:nvPr/>
        </p:nvSpPr>
        <p:spPr>
          <a:xfrm>
            <a:off x="197375" y="3018300"/>
            <a:ext cx="64152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You can take courses outside your department (with permission)</a:t>
            </a:r>
            <a:endParaRPr sz="18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tamaran Light"/>
              <a:buChar char="●"/>
            </a:pPr>
            <a:r>
              <a:rPr lang="en" sz="18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After candidacy </a:t>
            </a:r>
            <a:endParaRPr sz="180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tamaran Light"/>
              <a:buChar char="●"/>
            </a:pPr>
            <a:r>
              <a:rPr lang="en" sz="18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Must be over 400 level</a:t>
            </a:r>
            <a:endParaRPr sz="180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tamaran Light"/>
              <a:buChar char="●"/>
            </a:pPr>
            <a:r>
              <a:rPr lang="en" sz="18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One per semester </a:t>
            </a:r>
            <a:endParaRPr sz="180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7"/>
          <p:cNvSpPr/>
          <p:nvPr/>
        </p:nvSpPr>
        <p:spPr>
          <a:xfrm>
            <a:off x="0" y="695300"/>
            <a:ext cx="7070100" cy="445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7"/>
          <p:cNvSpPr txBox="1">
            <a:spLocks noGrp="1"/>
          </p:cNvSpPr>
          <p:nvPr>
            <p:ph type="body" idx="1"/>
          </p:nvPr>
        </p:nvSpPr>
        <p:spPr>
          <a:xfrm>
            <a:off x="197375" y="865475"/>
            <a:ext cx="68727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You gotta do it</a:t>
            </a:r>
            <a:endParaRPr sz="18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Make time to read, but use that time efficiently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Read abstracts/glance over figures to decide what’s worth your time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33" name="Google Shape;333;p37"/>
          <p:cNvSpPr/>
          <p:nvPr/>
        </p:nvSpPr>
        <p:spPr>
          <a:xfrm>
            <a:off x="6853700" y="3596800"/>
            <a:ext cx="487500" cy="15291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7"/>
          <p:cNvSpPr txBox="1"/>
          <p:nvPr/>
        </p:nvSpPr>
        <p:spPr>
          <a:xfrm>
            <a:off x="152400" y="152400"/>
            <a:ext cx="760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READING THE LITERATURE</a:t>
            </a:r>
            <a:endParaRPr sz="2400" b="1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335" name="Google Shape;335;p37"/>
          <p:cNvSpPr/>
          <p:nvPr/>
        </p:nvSpPr>
        <p:spPr>
          <a:xfrm rot="-5400000">
            <a:off x="8240825" y="1583800"/>
            <a:ext cx="487500" cy="15291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7"/>
          <p:cNvSpPr/>
          <p:nvPr/>
        </p:nvSpPr>
        <p:spPr>
          <a:xfrm rot="-5400000">
            <a:off x="8165625" y="1492475"/>
            <a:ext cx="487500" cy="152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7"/>
          <p:cNvSpPr txBox="1"/>
          <p:nvPr/>
        </p:nvSpPr>
        <p:spPr>
          <a:xfrm>
            <a:off x="197375" y="2555463"/>
            <a:ext cx="6415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Organize your PDFs and use a citation manager</a:t>
            </a:r>
            <a:endParaRPr sz="18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tamaran Light"/>
              <a:buChar char="●"/>
            </a:pPr>
            <a:r>
              <a:rPr lang="en" sz="18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Endnote, Papers, Mendeley, PaperPile, Readcube, Zotero</a:t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338" name="Google Shape;338;p37"/>
          <p:cNvSpPr txBox="1"/>
          <p:nvPr/>
        </p:nvSpPr>
        <p:spPr>
          <a:xfrm>
            <a:off x="197375" y="3508350"/>
            <a:ext cx="6415200" cy="13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Stay up to date with your field </a:t>
            </a:r>
            <a:endParaRPr sz="18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tamaran Light"/>
              <a:buChar char="●"/>
            </a:pPr>
            <a:r>
              <a:rPr lang="en" sz="18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PubCrawler, Google Scholar Alert, Readcube Recommendations, Twitter &amp; other social media, BioRxiv</a:t>
            </a:r>
            <a:endParaRPr sz="180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tamaran Light"/>
              <a:buChar char="●"/>
            </a:pPr>
            <a:r>
              <a:rPr lang="en" sz="18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Try to avoid endless tabs of doom</a:t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8"/>
          <p:cNvSpPr/>
          <p:nvPr/>
        </p:nvSpPr>
        <p:spPr>
          <a:xfrm>
            <a:off x="0" y="695300"/>
            <a:ext cx="7070100" cy="445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8"/>
          <p:cNvSpPr txBox="1">
            <a:spLocks noGrp="1"/>
          </p:cNvSpPr>
          <p:nvPr>
            <p:ph type="body" idx="1"/>
          </p:nvPr>
        </p:nvSpPr>
        <p:spPr>
          <a:xfrm>
            <a:off x="197375" y="865475"/>
            <a:ext cx="68727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National Fellowships:</a:t>
            </a:r>
            <a:endParaRPr sz="140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NSF and NIH NRSA (F31/F30) </a:t>
            </a:r>
            <a:endParaRPr sz="140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HHMI Gilliam Fellowships (underrepresented groups in science)</a:t>
            </a:r>
            <a:endParaRPr sz="140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Ford Foundation Fellowships</a:t>
            </a:r>
            <a:endParaRPr sz="140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DoD SMART Fellowships</a:t>
            </a:r>
            <a:endParaRPr sz="16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45" name="Google Shape;345;p38"/>
          <p:cNvSpPr/>
          <p:nvPr/>
        </p:nvSpPr>
        <p:spPr>
          <a:xfrm>
            <a:off x="6853700" y="3596800"/>
            <a:ext cx="487500" cy="15291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8"/>
          <p:cNvSpPr txBox="1"/>
          <p:nvPr/>
        </p:nvSpPr>
        <p:spPr>
          <a:xfrm>
            <a:off x="152400" y="152400"/>
            <a:ext cx="760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APPLYING TO FELLOWSHIPS</a:t>
            </a:r>
            <a:endParaRPr sz="2400" b="1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347" name="Google Shape;347;p38"/>
          <p:cNvSpPr/>
          <p:nvPr/>
        </p:nvSpPr>
        <p:spPr>
          <a:xfrm rot="-5400000">
            <a:off x="8240825" y="1583800"/>
            <a:ext cx="487500" cy="15291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8"/>
          <p:cNvSpPr/>
          <p:nvPr/>
        </p:nvSpPr>
        <p:spPr>
          <a:xfrm rot="-5400000">
            <a:off x="8165625" y="1492475"/>
            <a:ext cx="487500" cy="152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8"/>
          <p:cNvSpPr txBox="1"/>
          <p:nvPr/>
        </p:nvSpPr>
        <p:spPr>
          <a:xfrm>
            <a:off x="197375" y="2276175"/>
            <a:ext cx="6415200" cy="19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Penn Specific:</a:t>
            </a:r>
            <a:endParaRPr sz="16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 Light"/>
              <a:buChar char="●"/>
            </a:pPr>
            <a:r>
              <a:rPr lang="en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Training grants (T32) are a great experience – talk to your programs about what ones are available for you and their requirements</a:t>
            </a:r>
            <a:endParaRPr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 Light"/>
              <a:buChar char="●"/>
            </a:pPr>
            <a:r>
              <a:rPr lang="en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Gloria Chisum Graduate Fellowship (nationally underrepresented populations)</a:t>
            </a:r>
            <a:endParaRPr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 Light"/>
              <a:buChar char="●"/>
            </a:pPr>
            <a:r>
              <a:rPr lang="en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Blavatnik Family Fellowship</a:t>
            </a:r>
            <a:endParaRPr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 Light"/>
              <a:buChar char="●"/>
            </a:pPr>
            <a:r>
              <a:rPr lang="en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Penn Prize for Excellence in Teaching by Graduate Students</a:t>
            </a:r>
            <a:endParaRPr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 Light"/>
              <a:buChar char="●"/>
            </a:pPr>
            <a:r>
              <a:rPr lang="en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GAPSA-Provost Fellowship for Interdisciplinary Innovation </a:t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350" name="Google Shape;350;p38"/>
          <p:cNvSpPr txBox="1"/>
          <p:nvPr/>
        </p:nvSpPr>
        <p:spPr>
          <a:xfrm>
            <a:off x="197375" y="4133275"/>
            <a:ext cx="64152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Grad Center at Penn keeps a ‘Highlighted Opportunities’ page</a:t>
            </a:r>
            <a:endParaRPr sz="16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Talk to your PIs about their expectations for your funding (though it is guaranteed)</a:t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9"/>
          <p:cNvSpPr/>
          <p:nvPr/>
        </p:nvSpPr>
        <p:spPr>
          <a:xfrm>
            <a:off x="0" y="695300"/>
            <a:ext cx="7070100" cy="445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9"/>
          <p:cNvSpPr txBox="1">
            <a:spLocks noGrp="1"/>
          </p:cNvSpPr>
          <p:nvPr>
            <p:ph type="body" idx="1"/>
          </p:nvPr>
        </p:nvSpPr>
        <p:spPr>
          <a:xfrm>
            <a:off x="197375" y="865475"/>
            <a:ext cx="68727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Recommendation letters:</a:t>
            </a:r>
            <a:endParaRPr sz="17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Keep in touch with your former PIs and do a good job in your rotations! </a:t>
            </a:r>
            <a:endParaRPr sz="1700">
              <a:solidFill>
                <a:schemeClr val="lt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</a:pPr>
            <a:r>
              <a:rPr lang="en" sz="1700">
                <a:solidFill>
                  <a:schemeClr val="lt1"/>
                </a:solidFill>
              </a:rPr>
              <a:t>Ask at least 1 month in advance. Include CV in email 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Keep an eye on deadlines and ask for what you need well in advance</a:t>
            </a:r>
            <a:endParaRPr sz="17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57" name="Google Shape;357;p39"/>
          <p:cNvSpPr/>
          <p:nvPr/>
        </p:nvSpPr>
        <p:spPr>
          <a:xfrm>
            <a:off x="6853700" y="3596800"/>
            <a:ext cx="487500" cy="15291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9"/>
          <p:cNvSpPr txBox="1"/>
          <p:nvPr/>
        </p:nvSpPr>
        <p:spPr>
          <a:xfrm>
            <a:off x="152400" y="152400"/>
            <a:ext cx="760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APPLYING TO FELLOWSHIPS</a:t>
            </a:r>
            <a:endParaRPr sz="2400" b="1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359" name="Google Shape;359;p39"/>
          <p:cNvSpPr/>
          <p:nvPr/>
        </p:nvSpPr>
        <p:spPr>
          <a:xfrm rot="-5400000">
            <a:off x="8240825" y="1583800"/>
            <a:ext cx="487500" cy="15291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9"/>
          <p:cNvSpPr/>
          <p:nvPr/>
        </p:nvSpPr>
        <p:spPr>
          <a:xfrm rot="-5400000">
            <a:off x="8165625" y="1492475"/>
            <a:ext cx="487500" cy="152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9"/>
          <p:cNvSpPr txBox="1"/>
          <p:nvPr/>
        </p:nvSpPr>
        <p:spPr>
          <a:xfrm>
            <a:off x="197375" y="2350575"/>
            <a:ext cx="6415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Keep summaries of your undergraduate/technician/lab rotations</a:t>
            </a:r>
            <a:endParaRPr sz="1700"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362" name="Google Shape;362;p39"/>
          <p:cNvSpPr txBox="1"/>
          <p:nvPr/>
        </p:nvSpPr>
        <p:spPr>
          <a:xfrm>
            <a:off x="197375" y="3095575"/>
            <a:ext cx="6415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Talk to students who have applied to/gotten these fellowships</a:t>
            </a:r>
            <a:endParaRPr sz="17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tamaran Light"/>
              <a:buChar char="●"/>
            </a:pPr>
            <a:r>
              <a:rPr lang="en" sz="17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Your program administrators will often know who has successfully applied and be able to provide you with examples</a:t>
            </a:r>
            <a:endParaRPr sz="1700"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363" name="Google Shape;363;p39"/>
          <p:cNvSpPr txBox="1"/>
          <p:nvPr/>
        </p:nvSpPr>
        <p:spPr>
          <a:xfrm>
            <a:off x="197375" y="4254575"/>
            <a:ext cx="6415200" cy="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Apply even if you don’t think you’ll get it, especially to the random ones</a:t>
            </a:r>
            <a:endParaRPr sz="1700"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0"/>
          <p:cNvSpPr/>
          <p:nvPr/>
        </p:nvSpPr>
        <p:spPr>
          <a:xfrm>
            <a:off x="0" y="695300"/>
            <a:ext cx="7070100" cy="445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40"/>
          <p:cNvSpPr txBox="1">
            <a:spLocks noGrp="1"/>
          </p:cNvSpPr>
          <p:nvPr>
            <p:ph type="body" idx="1"/>
          </p:nvPr>
        </p:nvSpPr>
        <p:spPr>
          <a:xfrm>
            <a:off x="197375" y="865475"/>
            <a:ext cx="68727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For Support</a:t>
            </a:r>
            <a:endParaRPr sz="16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Grad school is not a scarcity of riches	</a:t>
            </a: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Make friends. Lean on these people when you need it, be there for them when they are having a hard time.</a:t>
            </a: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Ask an older student/trainee to go for coffee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370" name="Google Shape;370;p40"/>
          <p:cNvSpPr/>
          <p:nvPr/>
        </p:nvSpPr>
        <p:spPr>
          <a:xfrm>
            <a:off x="6853700" y="3596800"/>
            <a:ext cx="487500" cy="15291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40"/>
          <p:cNvSpPr txBox="1"/>
          <p:nvPr/>
        </p:nvSpPr>
        <p:spPr>
          <a:xfrm>
            <a:off x="152400" y="152400"/>
            <a:ext cx="760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BUILD YOUR NETWORK</a:t>
            </a:r>
            <a:endParaRPr sz="2400" b="1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372" name="Google Shape;372;p40"/>
          <p:cNvSpPr/>
          <p:nvPr/>
        </p:nvSpPr>
        <p:spPr>
          <a:xfrm rot="-5400000">
            <a:off x="8240825" y="1583800"/>
            <a:ext cx="487500" cy="15291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40"/>
          <p:cNvSpPr/>
          <p:nvPr/>
        </p:nvSpPr>
        <p:spPr>
          <a:xfrm rot="-5400000">
            <a:off x="8165625" y="1492475"/>
            <a:ext cx="487500" cy="152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40"/>
          <p:cNvSpPr txBox="1"/>
          <p:nvPr/>
        </p:nvSpPr>
        <p:spPr>
          <a:xfrm>
            <a:off x="197375" y="2434925"/>
            <a:ext cx="6415200" cy="12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For Science collaboration</a:t>
            </a:r>
            <a:endParaRPr sz="16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 Light"/>
              <a:buChar char="●"/>
            </a:pPr>
            <a:r>
              <a:rPr lang="en" sz="16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If you can help, help </a:t>
            </a:r>
            <a:endParaRPr sz="160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 Light"/>
              <a:buChar char="●"/>
            </a:pPr>
            <a:r>
              <a:rPr lang="en" sz="16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Share protocols and reagents (with permission)</a:t>
            </a:r>
            <a:endParaRPr sz="160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 Light"/>
              <a:buChar char="●"/>
            </a:pPr>
            <a:r>
              <a:rPr lang="en" sz="16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Collaboration is reciprocal </a:t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375" name="Google Shape;375;p40"/>
          <p:cNvSpPr txBox="1"/>
          <p:nvPr/>
        </p:nvSpPr>
        <p:spPr>
          <a:xfrm>
            <a:off x="197375" y="3809075"/>
            <a:ext cx="6415200" cy="12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For Career opportunities</a:t>
            </a:r>
            <a:endParaRPr sz="16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 Light"/>
              <a:buChar char="●"/>
            </a:pPr>
            <a:r>
              <a:rPr lang="en" sz="16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Keep your professional social media somewhat up-to-date</a:t>
            </a:r>
            <a:endParaRPr sz="160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 Light"/>
              <a:buChar char="●"/>
            </a:pPr>
            <a:r>
              <a:rPr lang="en" sz="16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‘Thank you emails’ after meeting someone you think you’d like to maintain a relationship with in the future</a:t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ctrTitle" idx="9"/>
          </p:nvPr>
        </p:nvSpPr>
        <p:spPr>
          <a:xfrm rot="5400000">
            <a:off x="6672869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OUTLINE OF TALK</a:t>
            </a:r>
            <a:endParaRPr sz="2400"/>
          </a:p>
        </p:txBody>
      </p:sp>
      <p:sp>
        <p:nvSpPr>
          <p:cNvPr id="129" name="Google Shape;129;p23"/>
          <p:cNvSpPr/>
          <p:nvPr/>
        </p:nvSpPr>
        <p:spPr>
          <a:xfrm rot="-5400000" flipH="1">
            <a:off x="-957850" y="957900"/>
            <a:ext cx="5140800" cy="322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ctrTitle" idx="6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YEAR ADVICE</a:t>
            </a: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title" idx="8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2" name="Google Shape;132;p23"/>
          <p:cNvSpPr txBox="1">
            <a:spLocks noGrp="1"/>
          </p:cNvSpPr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DISCLAIMER</a:t>
            </a:r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title" idx="2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4" name="Google Shape;134;p23"/>
          <p:cNvSpPr txBox="1">
            <a:spLocks noGrp="1"/>
          </p:cNvSpPr>
          <p:nvPr>
            <p:ph type="ctrTitle" idx="3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LOGISTICS</a:t>
            </a:r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 idx="5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6" name="Google Shape;136;p23"/>
          <p:cNvSpPr txBox="1">
            <a:spLocks noGrp="1"/>
          </p:cNvSpPr>
          <p:nvPr>
            <p:ph type="ctrTitle" idx="13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GRAD SCHOOL ADVICE</a:t>
            </a:r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title" idx="15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8" name="Google Shape;138;p23"/>
          <p:cNvSpPr txBox="1">
            <a:spLocks noGrp="1"/>
          </p:cNvSpPr>
          <p:nvPr>
            <p:ph type="ctrTitle" idx="16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</a:t>
            </a: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 idx="18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05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1"/>
          <p:cNvSpPr/>
          <p:nvPr/>
        </p:nvSpPr>
        <p:spPr>
          <a:xfrm rot="-5400000">
            <a:off x="1388650" y="384588"/>
            <a:ext cx="1057500" cy="339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41"/>
          <p:cNvSpPr txBox="1">
            <a:spLocks noGrp="1"/>
          </p:cNvSpPr>
          <p:nvPr>
            <p:ph type="ctrTitle"/>
          </p:nvPr>
        </p:nvSpPr>
        <p:spPr>
          <a:xfrm>
            <a:off x="0" y="1609638"/>
            <a:ext cx="3589500" cy="9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WORK-LIFE BALANCE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382" name="Google Shape;382;p41"/>
          <p:cNvSpPr txBox="1">
            <a:spLocks noGrp="1"/>
          </p:cNvSpPr>
          <p:nvPr>
            <p:ph type="subTitle" idx="1"/>
          </p:nvPr>
        </p:nvSpPr>
        <p:spPr>
          <a:xfrm>
            <a:off x="257950" y="2595250"/>
            <a:ext cx="37845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vvic"/>
              <a:buChar char="●"/>
            </a:pPr>
            <a:r>
              <a:rPr lang="en" sz="1400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You are salaried – remember to give yourself vacations and weekends</a:t>
            </a:r>
            <a:endParaRPr sz="1400">
              <a:solidFill>
                <a:srgbClr val="000000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457200" lvl="0" indent="-31750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vvic"/>
              <a:buChar char="●"/>
            </a:pPr>
            <a:r>
              <a:rPr lang="en" sz="1400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Keep doing things you love </a:t>
            </a:r>
            <a:endParaRPr sz="1400">
              <a:solidFill>
                <a:srgbClr val="000000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457200" lvl="0" indent="-31750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vvic"/>
              <a:buChar char="●"/>
            </a:pPr>
            <a:r>
              <a:rPr lang="en" sz="1400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Maintaining your health is important (whatever that looks like)</a:t>
            </a:r>
            <a:endParaRPr sz="1400">
              <a:solidFill>
                <a:srgbClr val="000000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457200" lvl="0" indent="-31750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vvic"/>
              <a:buChar char="●"/>
            </a:pPr>
            <a:r>
              <a:rPr lang="en" sz="1400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rPr>
              <a:t>Sleep, see family, make friends, explore Philadelphia </a:t>
            </a:r>
            <a:endParaRPr sz="1400">
              <a:solidFill>
                <a:srgbClr val="000000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pic>
        <p:nvPicPr>
          <p:cNvPr id="383" name="Google Shape;38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0125" y="0"/>
            <a:ext cx="51434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2"/>
          <p:cNvSpPr/>
          <p:nvPr/>
        </p:nvSpPr>
        <p:spPr>
          <a:xfrm rot="5400000">
            <a:off x="1917797" y="2457280"/>
            <a:ext cx="2201773" cy="2897617"/>
          </a:xfrm>
          <a:prstGeom prst="flowChartOffpageConnector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42"/>
          <p:cNvSpPr/>
          <p:nvPr/>
        </p:nvSpPr>
        <p:spPr>
          <a:xfrm rot="-5400000" flipH="1">
            <a:off x="4950170" y="135243"/>
            <a:ext cx="2201773" cy="2933686"/>
          </a:xfrm>
          <a:prstGeom prst="flowChartOffpageConnector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42"/>
          <p:cNvSpPr/>
          <p:nvPr/>
        </p:nvSpPr>
        <p:spPr>
          <a:xfrm rot="-5400000" flipH="1">
            <a:off x="4950170" y="2439245"/>
            <a:ext cx="2201773" cy="2933686"/>
          </a:xfrm>
          <a:prstGeom prst="flowChartOffpageConnector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42"/>
          <p:cNvSpPr/>
          <p:nvPr/>
        </p:nvSpPr>
        <p:spPr>
          <a:xfrm rot="5400000">
            <a:off x="1917797" y="153278"/>
            <a:ext cx="2201773" cy="2897617"/>
          </a:xfrm>
          <a:prstGeom prst="flowChartOffpageConnector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42"/>
          <p:cNvSpPr txBox="1">
            <a:spLocks noGrp="1"/>
          </p:cNvSpPr>
          <p:nvPr>
            <p:ph type="ctrTitle" idx="4294967295"/>
          </p:nvPr>
        </p:nvSpPr>
        <p:spPr>
          <a:xfrm>
            <a:off x="2315926" y="1332999"/>
            <a:ext cx="1862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FOOD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93" name="Google Shape;393;p42"/>
          <p:cNvSpPr txBox="1">
            <a:spLocks noGrp="1"/>
          </p:cNvSpPr>
          <p:nvPr>
            <p:ph type="ctrTitle" idx="4294967295"/>
          </p:nvPr>
        </p:nvSpPr>
        <p:spPr>
          <a:xfrm>
            <a:off x="2337664" y="3636991"/>
            <a:ext cx="1764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ARTS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94" name="Google Shape;394;p42"/>
          <p:cNvSpPr txBox="1">
            <a:spLocks noGrp="1"/>
          </p:cNvSpPr>
          <p:nvPr>
            <p:ph type="ctrTitle" idx="4294967295"/>
          </p:nvPr>
        </p:nvSpPr>
        <p:spPr>
          <a:xfrm>
            <a:off x="4873103" y="1332999"/>
            <a:ext cx="1764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OUTDOORS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95" name="Google Shape;395;p42"/>
          <p:cNvSpPr txBox="1">
            <a:spLocks noGrp="1"/>
          </p:cNvSpPr>
          <p:nvPr>
            <p:ph type="ctrTitle" idx="4294967295"/>
          </p:nvPr>
        </p:nvSpPr>
        <p:spPr>
          <a:xfrm>
            <a:off x="4949310" y="3636991"/>
            <a:ext cx="1764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SOCIAL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96" name="Google Shape;396;p42"/>
          <p:cNvSpPr txBox="1"/>
          <p:nvPr/>
        </p:nvSpPr>
        <p:spPr>
          <a:xfrm>
            <a:off x="0" y="0"/>
            <a:ext cx="6948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EXPLORE PHILADELPHIA</a:t>
            </a:r>
            <a:endParaRPr sz="2400" b="1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3"/>
          <p:cNvSpPr/>
          <p:nvPr/>
        </p:nvSpPr>
        <p:spPr>
          <a:xfrm>
            <a:off x="0" y="695300"/>
            <a:ext cx="7070100" cy="445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43"/>
          <p:cNvSpPr txBox="1">
            <a:spLocks noGrp="1"/>
          </p:cNvSpPr>
          <p:nvPr>
            <p:ph type="body" idx="1"/>
          </p:nvPr>
        </p:nvSpPr>
        <p:spPr>
          <a:xfrm>
            <a:off x="197375" y="865475"/>
            <a:ext cx="68727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Choose your mentor(s) wisely</a:t>
            </a: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Figure out systems for time, data, and literature management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A Ph.D. is about learning</a:t>
            </a:r>
            <a:endParaRPr sz="1800">
              <a:solidFill>
                <a:schemeClr val="lt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" sz="1800">
                <a:solidFill>
                  <a:schemeClr val="lt1"/>
                </a:solidFill>
              </a:rPr>
              <a:t>This happens in waves</a:t>
            </a: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Make networks - friends, mentors, peers</a:t>
            </a: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Work/life balance is key - make time for yourself and friends</a:t>
            </a:r>
            <a:endParaRPr sz="1800">
              <a:solidFill>
                <a:schemeClr val="lt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" sz="1800">
                <a:solidFill>
                  <a:schemeClr val="lt1"/>
                </a:solidFill>
              </a:rPr>
              <a:t>This is a large chunk of your life</a:t>
            </a: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REMEMBER TO ASK FOR HELP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03" name="Google Shape;403;p43"/>
          <p:cNvSpPr/>
          <p:nvPr/>
        </p:nvSpPr>
        <p:spPr>
          <a:xfrm>
            <a:off x="6853700" y="3596800"/>
            <a:ext cx="487500" cy="15291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43"/>
          <p:cNvSpPr txBox="1"/>
          <p:nvPr/>
        </p:nvSpPr>
        <p:spPr>
          <a:xfrm>
            <a:off x="152400" y="152400"/>
            <a:ext cx="760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TAKE HOME MESSAGES</a:t>
            </a:r>
            <a:endParaRPr sz="2400" b="1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405" name="Google Shape;405;p43"/>
          <p:cNvSpPr/>
          <p:nvPr/>
        </p:nvSpPr>
        <p:spPr>
          <a:xfrm rot="-5400000">
            <a:off x="8240825" y="1583800"/>
            <a:ext cx="487500" cy="15291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43"/>
          <p:cNvSpPr/>
          <p:nvPr/>
        </p:nvSpPr>
        <p:spPr>
          <a:xfrm rot="-5400000">
            <a:off x="8165625" y="1492475"/>
            <a:ext cx="487500" cy="152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44"/>
          <p:cNvPicPr preferRelativeResize="0"/>
          <p:nvPr/>
        </p:nvPicPr>
        <p:blipFill rotWithShape="1">
          <a:blip r:embed="rId3">
            <a:alphaModFix/>
          </a:blip>
          <a:srcRect t="189" b="179"/>
          <a:stretch/>
        </p:blipFill>
        <p:spPr>
          <a:xfrm>
            <a:off x="3981435" y="0"/>
            <a:ext cx="516255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44"/>
          <p:cNvSpPr/>
          <p:nvPr/>
        </p:nvSpPr>
        <p:spPr>
          <a:xfrm rot="5400000">
            <a:off x="1428875" y="205200"/>
            <a:ext cx="3358800" cy="5026500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44"/>
          <p:cNvSpPr txBox="1">
            <a:spLocks noGrp="1"/>
          </p:cNvSpPr>
          <p:nvPr>
            <p:ph type="subTitle" idx="1"/>
          </p:nvPr>
        </p:nvSpPr>
        <p:spPr>
          <a:xfrm>
            <a:off x="678800" y="2314225"/>
            <a:ext cx="34977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</a:rPr>
              <a:t>Reach out to me with questions!!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</a:rPr>
              <a:t>             </a:t>
            </a:r>
            <a:r>
              <a:rPr lang="en" dirty="0" err="1">
                <a:solidFill>
                  <a:schemeClr val="lt1"/>
                </a:solidFill>
              </a:rPr>
              <a:t>Lombroso@pennmedicine.upenn.edu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</a:rPr>
              <a:t>	</a:t>
            </a:r>
            <a:endParaRPr dirty="0">
              <a:solidFill>
                <a:schemeClr val="lt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>
              <a:solidFill>
                <a:schemeClr val="lt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</a:rPr>
              <a:t>@</a:t>
            </a:r>
            <a:r>
              <a:rPr lang="en" dirty="0" err="1">
                <a:solidFill>
                  <a:schemeClr val="lt1"/>
                </a:solidFill>
              </a:rPr>
              <a:t>Sonia_Lombroso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</a:rPr>
              <a:t>             Sonia Lombroso on LinkedIn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414" name="Google Shape;414;p44"/>
          <p:cNvSpPr txBox="1">
            <a:spLocks noGrp="1"/>
          </p:cNvSpPr>
          <p:nvPr>
            <p:ph type="ctrTitle"/>
          </p:nvPr>
        </p:nvSpPr>
        <p:spPr>
          <a:xfrm>
            <a:off x="678800" y="376500"/>
            <a:ext cx="37512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I BELIEVE IN YOU</a:t>
            </a:r>
            <a:endParaRPr sz="3000">
              <a:solidFill>
                <a:schemeClr val="lt1"/>
              </a:solidFill>
            </a:endParaRPr>
          </a:p>
        </p:txBody>
      </p:sp>
      <p:grpSp>
        <p:nvGrpSpPr>
          <p:cNvPr id="415" name="Google Shape;415;p44"/>
          <p:cNvGrpSpPr/>
          <p:nvPr/>
        </p:nvGrpSpPr>
        <p:grpSpPr>
          <a:xfrm>
            <a:off x="762244" y="3436461"/>
            <a:ext cx="346024" cy="345674"/>
            <a:chOff x="4201447" y="3817349"/>
            <a:chExt cx="346024" cy="345674"/>
          </a:xfrm>
        </p:grpSpPr>
        <p:sp>
          <p:nvSpPr>
            <p:cNvPr id="416" name="Google Shape;416;p44"/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17" name="Google Shape;417;p44"/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418" name="Google Shape;418;p44"/>
          <p:cNvGrpSpPr/>
          <p:nvPr/>
        </p:nvGrpSpPr>
        <p:grpSpPr>
          <a:xfrm>
            <a:off x="762229" y="3926802"/>
            <a:ext cx="346056" cy="345674"/>
            <a:chOff x="3752358" y="3817349"/>
            <a:chExt cx="346056" cy="345674"/>
          </a:xfrm>
        </p:grpSpPr>
        <p:sp>
          <p:nvSpPr>
            <p:cNvPr id="419" name="Google Shape;419;p44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4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4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4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" name="Google Shape;423;p44"/>
          <p:cNvGrpSpPr/>
          <p:nvPr/>
        </p:nvGrpSpPr>
        <p:grpSpPr>
          <a:xfrm>
            <a:off x="763622" y="2873071"/>
            <a:ext cx="343269" cy="342505"/>
            <a:chOff x="1745217" y="1515471"/>
            <a:chExt cx="343269" cy="342505"/>
          </a:xfrm>
        </p:grpSpPr>
        <p:sp>
          <p:nvSpPr>
            <p:cNvPr id="424" name="Google Shape;424;p44"/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5"/>
          <p:cNvSpPr txBox="1">
            <a:spLocks noGrp="1"/>
          </p:cNvSpPr>
          <p:nvPr>
            <p:ph type="body" idx="1"/>
          </p:nvPr>
        </p:nvSpPr>
        <p:spPr>
          <a:xfrm>
            <a:off x="616550" y="540000"/>
            <a:ext cx="7859100" cy="26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 Medium"/>
              <a:buChar char="●"/>
            </a:pPr>
            <a:r>
              <a:rPr lang="en" sz="1600">
                <a:solidFill>
                  <a:schemeClr val="dk1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 “The importance of stupidity in scientific research” Martin A. Schwartz, Journal of Cell Science, 2008, 121:1771 </a:t>
            </a:r>
            <a:endParaRPr sz="1600">
              <a:solidFill>
                <a:schemeClr val="dk1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 Medium"/>
              <a:buChar char="●"/>
            </a:pPr>
            <a:r>
              <a:rPr lang="en" sz="1600">
                <a:solidFill>
                  <a:schemeClr val="dk1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http://jcs.biologists.org/content/121/11/1771 </a:t>
            </a:r>
            <a:endParaRPr sz="1600">
              <a:solidFill>
                <a:schemeClr val="dk1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 Medium"/>
              <a:buChar char="●"/>
            </a:pPr>
            <a:r>
              <a:rPr lang="en" sz="1600">
                <a:solidFill>
                  <a:schemeClr val="dk1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How to Complete and Survive a Doctoral Dissertation, Sternberg, David, N.Y.: St. Martin's Press, 1981 </a:t>
            </a:r>
            <a:endParaRPr sz="1600">
              <a:solidFill>
                <a:schemeClr val="dk1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 Medium"/>
              <a:buChar char="●"/>
            </a:pPr>
            <a:r>
              <a:rPr lang="en" sz="1600">
                <a:solidFill>
                  <a:schemeClr val="dk1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Getting What You Came For: The Smart Student's Guide to Earning a Master's or Ph.D., Peters, Robert L., N.Y.: Farrar, Strauss &amp; Giroux, 1992 </a:t>
            </a:r>
            <a:endParaRPr sz="1600">
              <a:solidFill>
                <a:schemeClr val="dk1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 Medium"/>
              <a:buChar char="●"/>
            </a:pPr>
            <a:r>
              <a:rPr lang="en" sz="1600">
                <a:solidFill>
                  <a:schemeClr val="dk1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“Graduate School: the movie” Cori Bargmann, Current Biology, 1995, 5(7): 695</a:t>
            </a:r>
            <a:endParaRPr sz="1600">
              <a:solidFill>
                <a:schemeClr val="dk1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 Medium"/>
              <a:buChar char="●"/>
            </a:pPr>
            <a:r>
              <a:rPr lang="en" sz="1600">
                <a:solidFill>
                  <a:schemeClr val="dk1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Twitter/Facebook: ShitAcademicsSay @AcademicsSay</a:t>
            </a:r>
            <a:endParaRPr sz="1600">
              <a:solidFill>
                <a:schemeClr val="dk1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 Medium"/>
              <a:buChar char="●"/>
            </a:pPr>
            <a:r>
              <a:rPr lang="en" sz="1600">
                <a:solidFill>
                  <a:schemeClr val="dk1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http://phdcomics.com/</a:t>
            </a:r>
            <a:endParaRPr sz="1600">
              <a:solidFill>
                <a:schemeClr val="dk1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433" name="Google Shape;433;p45"/>
          <p:cNvSpPr txBox="1"/>
          <p:nvPr/>
        </p:nvSpPr>
        <p:spPr>
          <a:xfrm>
            <a:off x="0" y="0"/>
            <a:ext cx="5769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MORE RESOURCES</a:t>
            </a:r>
            <a:endParaRPr sz="2400" b="1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6"/>
          <p:cNvSpPr/>
          <p:nvPr/>
        </p:nvSpPr>
        <p:spPr>
          <a:xfrm>
            <a:off x="0" y="1559850"/>
            <a:ext cx="5197200" cy="359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46"/>
          <p:cNvSpPr txBox="1">
            <a:spLocks noGrp="1"/>
          </p:cNvSpPr>
          <p:nvPr>
            <p:ph type="body" idx="1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This is where you give credit to the ones who are part of this project.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241300" lvl="0" indent="-20320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tamaran Light"/>
              <a:buChar char="⎯"/>
            </a:pPr>
            <a:r>
              <a:rPr lang="en">
                <a:solidFill>
                  <a:schemeClr val="lt1"/>
                </a:solidFill>
              </a:rPr>
              <a:t>Presentation template by </a:t>
            </a:r>
            <a:r>
              <a:rPr lang="en">
                <a:solidFill>
                  <a:schemeClr val="lt1"/>
                </a:solidFill>
                <a:highlight>
                  <a:schemeClr val="dk1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  <a:p>
            <a:pPr marL="241300" lvl="0" indent="-203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tamaran Light"/>
              <a:buChar char="⎯"/>
            </a:pPr>
            <a:r>
              <a:rPr lang="en">
                <a:solidFill>
                  <a:schemeClr val="lt1"/>
                </a:solidFill>
              </a:rPr>
              <a:t>Icons by </a:t>
            </a:r>
            <a:r>
              <a:rPr lang="en">
                <a:solidFill>
                  <a:schemeClr val="lt1"/>
                </a:solidFill>
                <a:highlight>
                  <a:schemeClr val="dk1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  <a:p>
            <a:pPr marL="241300" lvl="0" indent="-203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tamaran Light"/>
              <a:buChar char="⎯"/>
            </a:pPr>
            <a:r>
              <a:rPr lang="en">
                <a:solidFill>
                  <a:schemeClr val="lt1"/>
                </a:solidFill>
              </a:rPr>
              <a:t>Infographics by </a:t>
            </a:r>
            <a:r>
              <a:rPr lang="en">
                <a:solidFill>
                  <a:schemeClr val="lt1"/>
                </a:solidFill>
                <a:highlight>
                  <a:schemeClr val="dk1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  <a:p>
            <a:pPr marL="241300" lvl="0" indent="-203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tamaran Light"/>
              <a:buChar char="⎯"/>
            </a:pPr>
            <a:r>
              <a:rPr lang="en">
                <a:solidFill>
                  <a:schemeClr val="lt1"/>
                </a:solidFill>
              </a:rPr>
              <a:t>Images created by </a:t>
            </a:r>
            <a:r>
              <a:rPr lang="en">
                <a:solidFill>
                  <a:schemeClr val="lt1"/>
                </a:solidFill>
                <a:highlight>
                  <a:schemeClr val="dk1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40" name="Google Shape;440;p46"/>
          <p:cNvSpPr txBox="1">
            <a:spLocks noGrp="1"/>
          </p:cNvSpPr>
          <p:nvPr>
            <p:ph type="ctrTitle"/>
          </p:nvPr>
        </p:nvSpPr>
        <p:spPr>
          <a:xfrm rot="5400000">
            <a:off x="6923109" y="1407498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41" name="Google Shape;441;p46"/>
          <p:cNvSpPr/>
          <p:nvPr/>
        </p:nvSpPr>
        <p:spPr>
          <a:xfrm>
            <a:off x="4961825" y="3661475"/>
            <a:ext cx="487500" cy="15291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4975" y="-49300"/>
            <a:ext cx="6438725" cy="52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 txBox="1">
            <a:spLocks noGrp="1"/>
          </p:cNvSpPr>
          <p:nvPr>
            <p:ph type="subTitle" idx="1"/>
          </p:nvPr>
        </p:nvSpPr>
        <p:spPr>
          <a:xfrm flipH="1">
            <a:off x="362075" y="2154225"/>
            <a:ext cx="38748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Every PhD journey is different.</a:t>
            </a:r>
            <a:endParaRPr sz="14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What do YOU want out of your time here</a:t>
            </a:r>
            <a:r>
              <a:rPr lang="en"/>
              <a:t>?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215175" y="1432475"/>
            <a:ext cx="34980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DISCLAIMER</a:t>
            </a:r>
            <a:endParaRPr/>
          </a:p>
        </p:txBody>
      </p:sp>
      <p:sp>
        <p:nvSpPr>
          <p:cNvPr id="147" name="Google Shape;147;p24"/>
          <p:cNvSpPr/>
          <p:nvPr/>
        </p:nvSpPr>
        <p:spPr>
          <a:xfrm>
            <a:off x="0" y="1577400"/>
            <a:ext cx="362100" cy="19887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4"/>
          <p:cNvSpPr txBox="1"/>
          <p:nvPr/>
        </p:nvSpPr>
        <p:spPr>
          <a:xfrm>
            <a:off x="8146225" y="4855375"/>
            <a:ext cx="3000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888888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Image Credit: Kogo Wiki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0550" y="-284975"/>
            <a:ext cx="3130375" cy="358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/>
          <p:nvPr/>
        </p:nvSpPr>
        <p:spPr>
          <a:xfrm rot="-5400000">
            <a:off x="3797246" y="-82750"/>
            <a:ext cx="1553100" cy="7985100"/>
          </a:xfrm>
          <a:prstGeom prst="rect">
            <a:avLst/>
          </a:prstGeom>
          <a:gradFill>
            <a:gsLst>
              <a:gs pos="0">
                <a:srgbClr val="A9B9D3">
                  <a:alpha val="3098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subTitle" idx="1"/>
          </p:nvPr>
        </p:nvSpPr>
        <p:spPr>
          <a:xfrm>
            <a:off x="915175" y="3380775"/>
            <a:ext cx="71820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“The trick to juggling is to figure out which balls are made of glass and which are made of rubber.”</a:t>
            </a:r>
            <a:endParaRPr sz="1800" b="1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chemeClr val="lt1"/>
              </a:solidFill>
              <a:latin typeface="Livvic Light"/>
              <a:ea typeface="Livvic Light"/>
              <a:cs typeface="Livvic Light"/>
              <a:sym typeface="Livvic Light"/>
            </a:endParaRPr>
          </a:p>
        </p:txBody>
      </p:sp>
      <p:sp>
        <p:nvSpPr>
          <p:cNvPr id="156" name="Google Shape;156;p25"/>
          <p:cNvSpPr txBox="1">
            <a:spLocks noGrp="1"/>
          </p:cNvSpPr>
          <p:nvPr>
            <p:ph type="subTitle" idx="2"/>
          </p:nvPr>
        </p:nvSpPr>
        <p:spPr>
          <a:xfrm>
            <a:off x="915175" y="4004575"/>
            <a:ext cx="3678900" cy="2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—Anonymous academic on twitter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7" name="Google Shape;157;p25"/>
          <p:cNvSpPr txBox="1"/>
          <p:nvPr/>
        </p:nvSpPr>
        <p:spPr>
          <a:xfrm>
            <a:off x="5736225" y="631250"/>
            <a:ext cx="824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highlight>
                  <a:schemeClr val="lt2"/>
                </a:highlight>
              </a:rPr>
              <a:t>Experiments</a:t>
            </a:r>
            <a:endParaRPr sz="900">
              <a:highlight>
                <a:schemeClr val="lt2"/>
              </a:highlight>
            </a:endParaRPr>
          </a:p>
        </p:txBody>
      </p:sp>
      <p:sp>
        <p:nvSpPr>
          <p:cNvPr id="158" name="Google Shape;158;p25"/>
          <p:cNvSpPr txBox="1"/>
          <p:nvPr/>
        </p:nvSpPr>
        <p:spPr>
          <a:xfrm>
            <a:off x="6207375" y="-12125"/>
            <a:ext cx="824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highlight>
                  <a:schemeClr val="lt2"/>
                </a:highlight>
              </a:rPr>
              <a:t>Coursework</a:t>
            </a:r>
            <a:endParaRPr sz="900">
              <a:highlight>
                <a:schemeClr val="lt2"/>
              </a:highlight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7032075" y="0"/>
            <a:ext cx="824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highlight>
                  <a:schemeClr val="lt2"/>
                </a:highlight>
              </a:rPr>
              <a:t>Literature</a:t>
            </a:r>
            <a:endParaRPr sz="900">
              <a:highlight>
                <a:schemeClr val="lt2"/>
              </a:highlight>
            </a:endParaRPr>
          </a:p>
        </p:txBody>
      </p:sp>
      <p:sp>
        <p:nvSpPr>
          <p:cNvPr id="160" name="Google Shape;160;p25"/>
          <p:cNvSpPr txBox="1"/>
          <p:nvPr/>
        </p:nvSpPr>
        <p:spPr>
          <a:xfrm>
            <a:off x="7559825" y="459625"/>
            <a:ext cx="824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highlight>
                  <a:schemeClr val="lt2"/>
                </a:highlight>
              </a:rPr>
              <a:t>Friends</a:t>
            </a:r>
            <a:endParaRPr sz="900">
              <a:highlight>
                <a:schemeClr val="lt2"/>
              </a:highlight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7361125" y="979275"/>
            <a:ext cx="991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highlight>
                  <a:schemeClr val="lt2"/>
                </a:highlight>
              </a:rPr>
              <a:t>Mental Health</a:t>
            </a:r>
            <a:endParaRPr sz="900">
              <a:highlight>
                <a:schemeClr val="lt2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ctrTitle" idx="6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Logistics</a:t>
            </a:r>
            <a:endParaRPr/>
          </a:p>
        </p:txBody>
      </p:sp>
      <p:sp>
        <p:nvSpPr>
          <p:cNvPr id="167" name="Google Shape;167;p26"/>
          <p:cNvSpPr/>
          <p:nvPr/>
        </p:nvSpPr>
        <p:spPr>
          <a:xfrm>
            <a:off x="0" y="0"/>
            <a:ext cx="3607500" cy="263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6"/>
          <p:cNvSpPr/>
          <p:nvPr/>
        </p:nvSpPr>
        <p:spPr>
          <a:xfrm>
            <a:off x="3607486" y="-25500"/>
            <a:ext cx="3607500" cy="263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6"/>
          <p:cNvSpPr/>
          <p:nvPr/>
        </p:nvSpPr>
        <p:spPr>
          <a:xfrm>
            <a:off x="0" y="2632200"/>
            <a:ext cx="3607500" cy="2511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6"/>
          <p:cNvSpPr/>
          <p:nvPr/>
        </p:nvSpPr>
        <p:spPr>
          <a:xfrm>
            <a:off x="3607473" y="2632200"/>
            <a:ext cx="3607500" cy="251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subTitle" idx="1"/>
          </p:nvPr>
        </p:nvSpPr>
        <p:spPr>
          <a:xfrm>
            <a:off x="555684" y="1182241"/>
            <a:ext cx="2480700" cy="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general, taxes are not taken out of your stipend. You can file quarterly or annual taxes. They are complicated and no-one within BGS will give you professional advice. If possible, talk to an accountant.</a:t>
            </a:r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subTitle" idx="3"/>
          </p:nvPr>
        </p:nvSpPr>
        <p:spPr>
          <a:xfrm>
            <a:off x="3985075" y="1182250"/>
            <a:ext cx="324600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</a:pPr>
            <a:r>
              <a:rPr lang="en">
                <a:solidFill>
                  <a:schemeClr val="lt1"/>
                </a:solidFill>
              </a:rPr>
              <a:t>$1,000 per fiscal year for conferences (if presenting)</a:t>
            </a:r>
            <a:endParaRPr>
              <a:solidFill>
                <a:schemeClr val="lt1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</a:pPr>
            <a:r>
              <a:rPr lang="en">
                <a:solidFill>
                  <a:schemeClr val="lt1"/>
                </a:solidFill>
              </a:rPr>
              <a:t>$1,500 per BGS lifetime to attend an off-site course</a:t>
            </a:r>
            <a:endParaRPr>
              <a:solidFill>
                <a:schemeClr val="lt1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</a:pPr>
            <a:r>
              <a:rPr lang="en">
                <a:solidFill>
                  <a:schemeClr val="lt1"/>
                </a:solidFill>
              </a:rPr>
              <a:t>$1000 per BGS lifetime to attend a career-development conference</a:t>
            </a:r>
            <a:endParaRPr>
              <a:solidFill>
                <a:schemeClr val="lt1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</a:pPr>
            <a:r>
              <a:rPr lang="en">
                <a:solidFill>
                  <a:schemeClr val="lt1"/>
                </a:solidFill>
              </a:rPr>
              <a:t>Other reimbursement resources available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3" name="Google Shape;173;p26"/>
          <p:cNvSpPr txBox="1">
            <a:spLocks noGrp="1"/>
          </p:cNvSpPr>
          <p:nvPr>
            <p:ph type="subTitle" idx="5"/>
          </p:nvPr>
        </p:nvSpPr>
        <p:spPr>
          <a:xfrm>
            <a:off x="555684" y="3685608"/>
            <a:ext cx="24807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Full-time students need coverage. If you enroll in Penn Student Insurance Plan (PSIP), it is covered by BGS. Vision (Aetna) and Dental (Penn Dental Student Plan) can also be </a:t>
            </a:r>
            <a:r>
              <a:rPr lang="en" u="sng">
                <a:solidFill>
                  <a:schemeClr val="lt1"/>
                </a:solidFill>
              </a:rPr>
              <a:t>fully covered</a:t>
            </a:r>
            <a:r>
              <a:rPr lang="en">
                <a:solidFill>
                  <a:schemeClr val="lt1"/>
                </a:solidFill>
              </a:rPr>
              <a:t>. Take advantage of having health insurance, make your appointments.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4" name="Google Shape;174;p26"/>
          <p:cNvSpPr txBox="1">
            <a:spLocks noGrp="1"/>
          </p:cNvSpPr>
          <p:nvPr>
            <p:ph type="ctrTitle" idx="2"/>
          </p:nvPr>
        </p:nvSpPr>
        <p:spPr>
          <a:xfrm>
            <a:off x="4137464" y="613425"/>
            <a:ext cx="26979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Reimbursement	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5" name="Google Shape;175;p26"/>
          <p:cNvSpPr txBox="1">
            <a:spLocks noGrp="1"/>
          </p:cNvSpPr>
          <p:nvPr>
            <p:ph type="ctrTitle" idx="4"/>
          </p:nvPr>
        </p:nvSpPr>
        <p:spPr>
          <a:xfrm>
            <a:off x="555683" y="3103327"/>
            <a:ext cx="287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Health Insurance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6" name="Google Shape;176;p26"/>
          <p:cNvSpPr txBox="1">
            <a:spLocks noGrp="1"/>
          </p:cNvSpPr>
          <p:nvPr>
            <p:ph type="ctrTitle"/>
          </p:nvPr>
        </p:nvSpPr>
        <p:spPr>
          <a:xfrm>
            <a:off x="555675" y="613425"/>
            <a:ext cx="287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Taxes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7" name="Google Shape;177;p26"/>
          <p:cNvSpPr txBox="1">
            <a:spLocks noGrp="1"/>
          </p:cNvSpPr>
          <p:nvPr>
            <p:ph type="ctrTitle" idx="7"/>
          </p:nvPr>
        </p:nvSpPr>
        <p:spPr>
          <a:xfrm>
            <a:off x="4137464" y="3103334"/>
            <a:ext cx="2586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Penn resources</a:t>
            </a:r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subTitle" idx="8"/>
          </p:nvPr>
        </p:nvSpPr>
        <p:spPr>
          <a:xfrm>
            <a:off x="3985075" y="3685600"/>
            <a:ext cx="324600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Gym membership is free to PhD students.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/>
              <a:t>Pool access, rental equipment, intramural sports</a:t>
            </a:r>
            <a:endParaRPr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Counseling and Psychological Services (CAPS) available for free.</a:t>
            </a:r>
            <a:endParaRPr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Peer counseling available 24/7 via Reach-A-Peer (RAP) Helpline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/>
          <p:nvPr/>
        </p:nvSpPr>
        <p:spPr>
          <a:xfrm rot="-5400000">
            <a:off x="6494250" y="499225"/>
            <a:ext cx="1057500" cy="339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ctrTitle"/>
          </p:nvPr>
        </p:nvSpPr>
        <p:spPr>
          <a:xfrm>
            <a:off x="5181800" y="1904425"/>
            <a:ext cx="3589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FIRST YEAR ADVICE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185" name="Google Shape;185;p27"/>
          <p:cNvSpPr txBox="1">
            <a:spLocks noGrp="1"/>
          </p:cNvSpPr>
          <p:nvPr>
            <p:ph type="subTitle" idx="1"/>
          </p:nvPr>
        </p:nvSpPr>
        <p:spPr>
          <a:xfrm>
            <a:off x="5363550" y="2724625"/>
            <a:ext cx="29565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Classes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Rotations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Choosing a thesis lab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Extracurriculars</a:t>
            </a:r>
            <a:endParaRPr/>
          </a:p>
        </p:txBody>
      </p:sp>
      <p:pic>
        <p:nvPicPr>
          <p:cNvPr id="186" name="Google Shape;18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300" y="126138"/>
            <a:ext cx="4891224" cy="489122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7"/>
          <p:cNvSpPr/>
          <p:nvPr/>
        </p:nvSpPr>
        <p:spPr>
          <a:xfrm rot="-5400000">
            <a:off x="6600" y="1660525"/>
            <a:ext cx="1057500" cy="1070700"/>
          </a:xfrm>
          <a:prstGeom prst="rect">
            <a:avLst/>
          </a:prstGeom>
          <a:gradFill>
            <a:gsLst>
              <a:gs pos="0">
                <a:srgbClr val="A9B9D3">
                  <a:alpha val="3098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>
            <a:spLocks noGrp="1"/>
          </p:cNvSpPr>
          <p:nvPr>
            <p:ph type="ctrTitle" idx="6"/>
          </p:nvPr>
        </p:nvSpPr>
        <p:spPr>
          <a:xfrm rot="5400000">
            <a:off x="6217275" y="2114425"/>
            <a:ext cx="38496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YEAR ADVICE</a:t>
            </a:r>
            <a:endParaRPr/>
          </a:p>
        </p:txBody>
      </p:sp>
      <p:sp>
        <p:nvSpPr>
          <p:cNvPr id="193" name="Google Shape;193;p28"/>
          <p:cNvSpPr txBox="1">
            <a:spLocks noGrp="1"/>
          </p:cNvSpPr>
          <p:nvPr>
            <p:ph type="subTitle" idx="1"/>
          </p:nvPr>
        </p:nvSpPr>
        <p:spPr>
          <a:xfrm>
            <a:off x="1217600" y="672075"/>
            <a:ext cx="6545100" cy="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Do not mistake them for undergrad courses. They are designed for you to learn deeply, connect themes and integrate with your research. </a:t>
            </a:r>
            <a:endParaRPr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Attend lectures. Talk to your TAs. Do not cram.</a:t>
            </a:r>
            <a:endParaRPr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B is passing, although fellowships and certain jobs often request transcripts</a:t>
            </a:r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ctrTitle"/>
          </p:nvPr>
        </p:nvSpPr>
        <p:spPr>
          <a:xfrm>
            <a:off x="1217600" y="333472"/>
            <a:ext cx="1881300" cy="4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CLASSES</a:t>
            </a:r>
            <a:endParaRPr/>
          </a:p>
        </p:txBody>
      </p:sp>
      <p:sp>
        <p:nvSpPr>
          <p:cNvPr id="195" name="Google Shape;195;p28"/>
          <p:cNvSpPr/>
          <p:nvPr/>
        </p:nvSpPr>
        <p:spPr>
          <a:xfrm>
            <a:off x="720363" y="324322"/>
            <a:ext cx="459000" cy="45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8"/>
          <p:cNvSpPr/>
          <p:nvPr/>
        </p:nvSpPr>
        <p:spPr>
          <a:xfrm>
            <a:off x="720363" y="3969100"/>
            <a:ext cx="459000" cy="45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8"/>
          <p:cNvSpPr/>
          <p:nvPr/>
        </p:nvSpPr>
        <p:spPr>
          <a:xfrm>
            <a:off x="720363" y="2754174"/>
            <a:ext cx="459000" cy="45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198;p28"/>
          <p:cNvGrpSpPr/>
          <p:nvPr/>
        </p:nvGrpSpPr>
        <p:grpSpPr>
          <a:xfrm>
            <a:off x="782963" y="383858"/>
            <a:ext cx="333809" cy="373277"/>
            <a:chOff x="861113" y="2885746"/>
            <a:chExt cx="333809" cy="373277"/>
          </a:xfrm>
        </p:grpSpPr>
        <p:sp>
          <p:nvSpPr>
            <p:cNvPr id="199" name="Google Shape;199;p28"/>
            <p:cNvSpPr/>
            <p:nvPr/>
          </p:nvSpPr>
          <p:spPr>
            <a:xfrm>
              <a:off x="861113" y="2981533"/>
              <a:ext cx="315970" cy="277489"/>
            </a:xfrm>
            <a:custGeom>
              <a:avLst/>
              <a:gdLst/>
              <a:ahLst/>
              <a:cxnLst/>
              <a:rect l="l" t="t" r="r" b="b"/>
              <a:pathLst>
                <a:path w="9919" h="8711" extrusionOk="0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dk2"/>
                </a:highlight>
              </a:endParaRPr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1024976" y="2981756"/>
              <a:ext cx="125572" cy="45903"/>
            </a:xfrm>
            <a:custGeom>
              <a:avLst/>
              <a:gdLst/>
              <a:ahLst/>
              <a:cxnLst/>
              <a:rect l="l" t="t" r="r" b="b"/>
              <a:pathLst>
                <a:path w="3942" h="1441" extrusionOk="0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dk2"/>
                </a:highlight>
              </a:endParaRPr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979455" y="2885746"/>
              <a:ext cx="215467" cy="145705"/>
            </a:xfrm>
            <a:custGeom>
              <a:avLst/>
              <a:gdLst/>
              <a:ahLst/>
              <a:cxnLst/>
              <a:rect l="l" t="t" r="r" b="b"/>
              <a:pathLst>
                <a:path w="6764" h="4574" extrusionOk="0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dk2"/>
                </a:highlight>
              </a:endParaRPr>
            </a:p>
          </p:txBody>
        </p:sp>
      </p:grpSp>
      <p:sp>
        <p:nvSpPr>
          <p:cNvPr id="202" name="Google Shape;202;p28"/>
          <p:cNvSpPr/>
          <p:nvPr/>
        </p:nvSpPr>
        <p:spPr>
          <a:xfrm>
            <a:off x="703138" y="1539248"/>
            <a:ext cx="459000" cy="45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203;p28"/>
          <p:cNvGrpSpPr/>
          <p:nvPr/>
        </p:nvGrpSpPr>
        <p:grpSpPr>
          <a:xfrm>
            <a:off x="840096" y="1591052"/>
            <a:ext cx="185109" cy="355406"/>
            <a:chOff x="4969421" y="2902852"/>
            <a:chExt cx="185109" cy="355406"/>
          </a:xfrm>
        </p:grpSpPr>
        <p:sp>
          <p:nvSpPr>
            <p:cNvPr id="204" name="Google Shape;204;p28"/>
            <p:cNvSpPr/>
            <p:nvPr/>
          </p:nvSpPr>
          <p:spPr>
            <a:xfrm>
              <a:off x="5022906" y="3084138"/>
              <a:ext cx="16310" cy="15959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19" y="1"/>
                    <a:pt x="0" y="120"/>
                    <a:pt x="0" y="251"/>
                  </a:cubicBezTo>
                  <a:cubicBezTo>
                    <a:pt x="0" y="406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405" y="13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5086998" y="3107265"/>
              <a:ext cx="13284" cy="13315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21" y="0"/>
                  </a:moveTo>
                  <a:cubicBezTo>
                    <a:pt x="215" y="0"/>
                    <a:pt x="209" y="0"/>
                    <a:pt x="203" y="1"/>
                  </a:cubicBezTo>
                  <a:cubicBezTo>
                    <a:pt x="84" y="1"/>
                    <a:pt x="0" y="96"/>
                    <a:pt x="0" y="215"/>
                  </a:cubicBezTo>
                  <a:cubicBezTo>
                    <a:pt x="0" y="334"/>
                    <a:pt x="84" y="418"/>
                    <a:pt x="203" y="418"/>
                  </a:cubicBezTo>
                  <a:cubicBezTo>
                    <a:pt x="334" y="418"/>
                    <a:pt x="417" y="334"/>
                    <a:pt x="417" y="215"/>
                  </a:cubicBezTo>
                  <a:cubicBezTo>
                    <a:pt x="417" y="92"/>
                    <a:pt x="322" y="0"/>
                    <a:pt x="2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5039566" y="3205092"/>
              <a:ext cx="13315" cy="13347"/>
            </a:xfrm>
            <a:custGeom>
              <a:avLst/>
              <a:gdLst/>
              <a:ahLst/>
              <a:cxnLst/>
              <a:rect l="l" t="t" r="r" b="b"/>
              <a:pathLst>
                <a:path w="418" h="419" extrusionOk="0">
                  <a:moveTo>
                    <a:pt x="225" y="1"/>
                  </a:moveTo>
                  <a:cubicBezTo>
                    <a:pt x="218" y="1"/>
                    <a:pt x="211" y="1"/>
                    <a:pt x="203" y="2"/>
                  </a:cubicBezTo>
                  <a:cubicBezTo>
                    <a:pt x="84" y="2"/>
                    <a:pt x="1" y="85"/>
                    <a:pt x="1" y="204"/>
                  </a:cubicBezTo>
                  <a:cubicBezTo>
                    <a:pt x="1" y="323"/>
                    <a:pt x="84" y="419"/>
                    <a:pt x="203" y="419"/>
                  </a:cubicBezTo>
                  <a:cubicBezTo>
                    <a:pt x="334" y="419"/>
                    <a:pt x="418" y="323"/>
                    <a:pt x="418" y="204"/>
                  </a:cubicBezTo>
                  <a:cubicBezTo>
                    <a:pt x="418" y="92"/>
                    <a:pt x="343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5086998" y="3175530"/>
              <a:ext cx="13284" cy="13315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19" y="0"/>
                  </a:moveTo>
                  <a:cubicBezTo>
                    <a:pt x="214" y="0"/>
                    <a:pt x="208" y="1"/>
                    <a:pt x="203" y="1"/>
                  </a:cubicBezTo>
                  <a:cubicBezTo>
                    <a:pt x="84" y="1"/>
                    <a:pt x="0" y="96"/>
                    <a:pt x="0" y="215"/>
                  </a:cubicBezTo>
                  <a:cubicBezTo>
                    <a:pt x="0" y="323"/>
                    <a:pt x="84" y="418"/>
                    <a:pt x="203" y="418"/>
                  </a:cubicBezTo>
                  <a:cubicBezTo>
                    <a:pt x="334" y="418"/>
                    <a:pt x="417" y="323"/>
                    <a:pt x="417" y="215"/>
                  </a:cubicBezTo>
                  <a:cubicBezTo>
                    <a:pt x="417" y="103"/>
                    <a:pt x="320" y="0"/>
                    <a:pt x="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5033131" y="3137623"/>
              <a:ext cx="17106" cy="17106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4969421" y="2902852"/>
              <a:ext cx="185109" cy="355406"/>
            </a:xfrm>
            <a:custGeom>
              <a:avLst/>
              <a:gdLst/>
              <a:ahLst/>
              <a:cxnLst/>
              <a:rect l="l" t="t" r="r" b="b"/>
              <a:pathLst>
                <a:path w="5811" h="11157" extrusionOk="0">
                  <a:moveTo>
                    <a:pt x="1916" y="4904"/>
                  </a:moveTo>
                  <a:cubicBezTo>
                    <a:pt x="2183" y="4904"/>
                    <a:pt x="2490" y="4967"/>
                    <a:pt x="2810" y="5156"/>
                  </a:cubicBezTo>
                  <a:cubicBezTo>
                    <a:pt x="3108" y="5335"/>
                    <a:pt x="3426" y="5421"/>
                    <a:pt x="3748" y="5421"/>
                  </a:cubicBezTo>
                  <a:cubicBezTo>
                    <a:pt x="4069" y="5421"/>
                    <a:pt x="4394" y="5335"/>
                    <a:pt x="4703" y="5168"/>
                  </a:cubicBezTo>
                  <a:lnTo>
                    <a:pt x="4703" y="9025"/>
                  </a:lnTo>
                  <a:cubicBezTo>
                    <a:pt x="4703" y="10026"/>
                    <a:pt x="3906" y="10823"/>
                    <a:pt x="2905" y="10823"/>
                  </a:cubicBezTo>
                  <a:cubicBezTo>
                    <a:pt x="1905" y="10823"/>
                    <a:pt x="1108" y="10026"/>
                    <a:pt x="1108" y="9025"/>
                  </a:cubicBezTo>
                  <a:lnTo>
                    <a:pt x="1108" y="5108"/>
                  </a:lnTo>
                  <a:cubicBezTo>
                    <a:pt x="1228" y="5038"/>
                    <a:pt x="1528" y="4904"/>
                    <a:pt x="1916" y="4904"/>
                  </a:cubicBezTo>
                  <a:close/>
                  <a:moveTo>
                    <a:pt x="512" y="1"/>
                  </a:moveTo>
                  <a:cubicBezTo>
                    <a:pt x="226" y="1"/>
                    <a:pt x="0" y="227"/>
                    <a:pt x="0" y="513"/>
                  </a:cubicBezTo>
                  <a:lnTo>
                    <a:pt x="0" y="834"/>
                  </a:lnTo>
                  <a:cubicBezTo>
                    <a:pt x="0" y="1120"/>
                    <a:pt x="226" y="1346"/>
                    <a:pt x="512" y="1346"/>
                  </a:cubicBezTo>
                  <a:lnTo>
                    <a:pt x="774" y="1346"/>
                  </a:lnTo>
                  <a:lnTo>
                    <a:pt x="774" y="9025"/>
                  </a:lnTo>
                  <a:cubicBezTo>
                    <a:pt x="774" y="10204"/>
                    <a:pt x="1727" y="11157"/>
                    <a:pt x="2905" y="11157"/>
                  </a:cubicBezTo>
                  <a:cubicBezTo>
                    <a:pt x="4084" y="11157"/>
                    <a:pt x="5037" y="10204"/>
                    <a:pt x="5037" y="9025"/>
                  </a:cubicBezTo>
                  <a:lnTo>
                    <a:pt x="5037" y="3441"/>
                  </a:lnTo>
                  <a:cubicBezTo>
                    <a:pt x="5037" y="3358"/>
                    <a:pt x="4953" y="3275"/>
                    <a:pt x="4870" y="3275"/>
                  </a:cubicBezTo>
                  <a:cubicBezTo>
                    <a:pt x="4775" y="3275"/>
                    <a:pt x="4703" y="3358"/>
                    <a:pt x="4703" y="3441"/>
                  </a:cubicBezTo>
                  <a:lnTo>
                    <a:pt x="4703" y="4787"/>
                  </a:lnTo>
                  <a:cubicBezTo>
                    <a:pt x="4571" y="4873"/>
                    <a:pt x="4209" y="5081"/>
                    <a:pt x="3757" y="5081"/>
                  </a:cubicBezTo>
                  <a:cubicBezTo>
                    <a:pt x="3519" y="5081"/>
                    <a:pt x="3256" y="5023"/>
                    <a:pt x="2989" y="4858"/>
                  </a:cubicBezTo>
                  <a:cubicBezTo>
                    <a:pt x="2617" y="4633"/>
                    <a:pt x="2259" y="4557"/>
                    <a:pt x="1945" y="4557"/>
                  </a:cubicBezTo>
                  <a:cubicBezTo>
                    <a:pt x="1596" y="4557"/>
                    <a:pt x="1302" y="4651"/>
                    <a:pt x="1108" y="4739"/>
                  </a:cubicBezTo>
                  <a:lnTo>
                    <a:pt x="1108" y="1334"/>
                  </a:lnTo>
                  <a:lnTo>
                    <a:pt x="4703" y="1334"/>
                  </a:lnTo>
                  <a:lnTo>
                    <a:pt x="4703" y="2560"/>
                  </a:lnTo>
                  <a:cubicBezTo>
                    <a:pt x="4703" y="2656"/>
                    <a:pt x="4775" y="2727"/>
                    <a:pt x="4870" y="2727"/>
                  </a:cubicBezTo>
                  <a:cubicBezTo>
                    <a:pt x="4953" y="2727"/>
                    <a:pt x="5037" y="2656"/>
                    <a:pt x="5037" y="2560"/>
                  </a:cubicBezTo>
                  <a:lnTo>
                    <a:pt x="5037" y="1334"/>
                  </a:lnTo>
                  <a:lnTo>
                    <a:pt x="5299" y="1334"/>
                  </a:lnTo>
                  <a:cubicBezTo>
                    <a:pt x="5584" y="1334"/>
                    <a:pt x="5811" y="1108"/>
                    <a:pt x="5811" y="822"/>
                  </a:cubicBezTo>
                  <a:lnTo>
                    <a:pt x="5811" y="501"/>
                  </a:lnTo>
                  <a:cubicBezTo>
                    <a:pt x="5787" y="227"/>
                    <a:pt x="5549" y="1"/>
                    <a:pt x="5287" y="1"/>
                  </a:cubicBezTo>
                  <a:lnTo>
                    <a:pt x="1822" y="1"/>
                  </a:lnTo>
                  <a:cubicBezTo>
                    <a:pt x="1727" y="1"/>
                    <a:pt x="1655" y="84"/>
                    <a:pt x="1655" y="167"/>
                  </a:cubicBezTo>
                  <a:cubicBezTo>
                    <a:pt x="1655" y="263"/>
                    <a:pt x="1727" y="334"/>
                    <a:pt x="1822" y="334"/>
                  </a:cubicBezTo>
                  <a:lnTo>
                    <a:pt x="5287" y="334"/>
                  </a:lnTo>
                  <a:cubicBezTo>
                    <a:pt x="5394" y="334"/>
                    <a:pt x="5465" y="405"/>
                    <a:pt x="5465" y="513"/>
                  </a:cubicBezTo>
                  <a:lnTo>
                    <a:pt x="5465" y="834"/>
                  </a:lnTo>
                  <a:cubicBezTo>
                    <a:pt x="5465" y="941"/>
                    <a:pt x="5394" y="1013"/>
                    <a:pt x="5287" y="1013"/>
                  </a:cubicBezTo>
                  <a:lnTo>
                    <a:pt x="512" y="1013"/>
                  </a:lnTo>
                  <a:cubicBezTo>
                    <a:pt x="405" y="1013"/>
                    <a:pt x="334" y="941"/>
                    <a:pt x="334" y="834"/>
                  </a:cubicBezTo>
                  <a:lnTo>
                    <a:pt x="334" y="513"/>
                  </a:lnTo>
                  <a:cubicBezTo>
                    <a:pt x="334" y="405"/>
                    <a:pt x="405" y="334"/>
                    <a:pt x="512" y="334"/>
                  </a:cubicBezTo>
                  <a:lnTo>
                    <a:pt x="941" y="334"/>
                  </a:lnTo>
                  <a:cubicBezTo>
                    <a:pt x="1024" y="334"/>
                    <a:pt x="1108" y="263"/>
                    <a:pt x="1108" y="167"/>
                  </a:cubicBezTo>
                  <a:cubicBezTo>
                    <a:pt x="1108" y="84"/>
                    <a:pt x="1024" y="1"/>
                    <a:pt x="9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28"/>
          <p:cNvSpPr txBox="1">
            <a:spLocks noGrp="1"/>
          </p:cNvSpPr>
          <p:nvPr>
            <p:ph type="subTitle" idx="1"/>
          </p:nvPr>
        </p:nvSpPr>
        <p:spPr>
          <a:xfrm>
            <a:off x="1257700" y="1877850"/>
            <a:ext cx="6699000" cy="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Field/methods: Be open to exploring new areas and learning new techniques</a:t>
            </a:r>
            <a:endParaRPr/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Lab environment: Collaborative, competitive, 9am-5pm, or nights and weekends, size, age, trainee level, new vs established</a:t>
            </a:r>
            <a:endParaRPr/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Prior/current trainees: What do they say about the lab? Where are they now? What is the publication record? Does that matter to you?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ctrTitle"/>
          </p:nvPr>
        </p:nvSpPr>
        <p:spPr>
          <a:xfrm>
            <a:off x="1257688" y="1539247"/>
            <a:ext cx="1881300" cy="4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ROTATIONS</a:t>
            </a:r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ubTitle" idx="1"/>
          </p:nvPr>
        </p:nvSpPr>
        <p:spPr>
          <a:xfrm>
            <a:off x="1189350" y="3083625"/>
            <a:ext cx="6699000" cy="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Mentorship style: independence, feedback, communication, expectations (science, work-life balance)</a:t>
            </a:r>
            <a:endParaRPr/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What will your project be? Is it feasible within the time you hope to graduate in? Is it interesting to you?</a:t>
            </a:r>
            <a:endParaRPr/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Funding: Your stipend is guaranteed! But always talk about how the lab handles reagent requests, model organisms, number of technicians, etc.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ctrTitle"/>
          </p:nvPr>
        </p:nvSpPr>
        <p:spPr>
          <a:xfrm>
            <a:off x="1189360" y="2745025"/>
            <a:ext cx="3455400" cy="4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CHOOSING A THESIS LAB</a:t>
            </a:r>
            <a:endParaRPr/>
          </a:p>
        </p:txBody>
      </p:sp>
      <p:grpSp>
        <p:nvGrpSpPr>
          <p:cNvPr id="214" name="Google Shape;214;p28"/>
          <p:cNvGrpSpPr/>
          <p:nvPr/>
        </p:nvGrpSpPr>
        <p:grpSpPr>
          <a:xfrm>
            <a:off x="758503" y="2805374"/>
            <a:ext cx="382758" cy="356595"/>
            <a:chOff x="2185128" y="2427549"/>
            <a:chExt cx="382758" cy="356595"/>
          </a:xfrm>
        </p:grpSpPr>
        <p:sp>
          <p:nvSpPr>
            <p:cNvPr id="215" name="Google Shape;215;p28"/>
            <p:cNvSpPr/>
            <p:nvPr/>
          </p:nvSpPr>
          <p:spPr>
            <a:xfrm>
              <a:off x="2313584" y="2612467"/>
              <a:ext cx="119417" cy="103853"/>
            </a:xfrm>
            <a:custGeom>
              <a:avLst/>
              <a:gdLst/>
              <a:ahLst/>
              <a:cxnLst/>
              <a:rect l="l" t="t" r="r" b="b"/>
              <a:pathLst>
                <a:path w="3752" h="3263" extrusionOk="0">
                  <a:moveTo>
                    <a:pt x="1882" y="0"/>
                  </a:moveTo>
                  <a:cubicBezTo>
                    <a:pt x="1775" y="0"/>
                    <a:pt x="1692" y="96"/>
                    <a:pt x="1692" y="203"/>
                  </a:cubicBezTo>
                  <a:lnTo>
                    <a:pt x="1692" y="2013"/>
                  </a:lnTo>
                  <a:lnTo>
                    <a:pt x="120" y="2917"/>
                  </a:lnTo>
                  <a:cubicBezTo>
                    <a:pt x="37" y="2977"/>
                    <a:pt x="1" y="3084"/>
                    <a:pt x="48" y="3179"/>
                  </a:cubicBezTo>
                  <a:cubicBezTo>
                    <a:pt x="84" y="3239"/>
                    <a:pt x="156" y="3263"/>
                    <a:pt x="215" y="3263"/>
                  </a:cubicBezTo>
                  <a:cubicBezTo>
                    <a:pt x="239" y="3263"/>
                    <a:pt x="275" y="3251"/>
                    <a:pt x="298" y="3239"/>
                  </a:cubicBezTo>
                  <a:lnTo>
                    <a:pt x="1870" y="2322"/>
                  </a:lnTo>
                  <a:lnTo>
                    <a:pt x="3430" y="3239"/>
                  </a:lnTo>
                  <a:cubicBezTo>
                    <a:pt x="3454" y="3251"/>
                    <a:pt x="3489" y="3263"/>
                    <a:pt x="3513" y="3263"/>
                  </a:cubicBezTo>
                  <a:cubicBezTo>
                    <a:pt x="3573" y="3263"/>
                    <a:pt x="3656" y="3239"/>
                    <a:pt x="3680" y="3179"/>
                  </a:cubicBezTo>
                  <a:cubicBezTo>
                    <a:pt x="3751" y="3072"/>
                    <a:pt x="3727" y="2965"/>
                    <a:pt x="3632" y="2906"/>
                  </a:cubicBezTo>
                  <a:lnTo>
                    <a:pt x="2073" y="2001"/>
                  </a:lnTo>
                  <a:lnTo>
                    <a:pt x="2073" y="203"/>
                  </a:lnTo>
                  <a:cubicBezTo>
                    <a:pt x="2073" y="96"/>
                    <a:pt x="1989" y="0"/>
                    <a:pt x="18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2311706" y="2427549"/>
              <a:ext cx="129633" cy="171327"/>
            </a:xfrm>
            <a:custGeom>
              <a:avLst/>
              <a:gdLst/>
              <a:ahLst/>
              <a:cxnLst/>
              <a:rect l="l" t="t" r="r" b="b"/>
              <a:pathLst>
                <a:path w="4073" h="5383" extrusionOk="0">
                  <a:moveTo>
                    <a:pt x="2084" y="369"/>
                  </a:moveTo>
                  <a:cubicBezTo>
                    <a:pt x="2584" y="369"/>
                    <a:pt x="2977" y="774"/>
                    <a:pt x="2977" y="1262"/>
                  </a:cubicBezTo>
                  <a:lnTo>
                    <a:pt x="2977" y="1381"/>
                  </a:lnTo>
                  <a:lnTo>
                    <a:pt x="2965" y="1381"/>
                  </a:lnTo>
                  <a:cubicBezTo>
                    <a:pt x="2703" y="1322"/>
                    <a:pt x="2620" y="965"/>
                    <a:pt x="2620" y="965"/>
                  </a:cubicBezTo>
                  <a:cubicBezTo>
                    <a:pt x="2608" y="893"/>
                    <a:pt x="2548" y="834"/>
                    <a:pt x="2477" y="810"/>
                  </a:cubicBezTo>
                  <a:cubicBezTo>
                    <a:pt x="2468" y="808"/>
                    <a:pt x="2458" y="807"/>
                    <a:pt x="2449" y="807"/>
                  </a:cubicBezTo>
                  <a:cubicBezTo>
                    <a:pt x="2385" y="807"/>
                    <a:pt x="2317" y="841"/>
                    <a:pt x="2286" y="893"/>
                  </a:cubicBezTo>
                  <a:cubicBezTo>
                    <a:pt x="1941" y="1369"/>
                    <a:pt x="1179" y="1369"/>
                    <a:pt x="1167" y="1369"/>
                  </a:cubicBezTo>
                  <a:cubicBezTo>
                    <a:pt x="1155" y="1369"/>
                    <a:pt x="1119" y="1369"/>
                    <a:pt x="1108" y="1381"/>
                  </a:cubicBezTo>
                  <a:lnTo>
                    <a:pt x="1108" y="1262"/>
                  </a:lnTo>
                  <a:cubicBezTo>
                    <a:pt x="1108" y="774"/>
                    <a:pt x="1512" y="369"/>
                    <a:pt x="2001" y="369"/>
                  </a:cubicBezTo>
                  <a:close/>
                  <a:moveTo>
                    <a:pt x="3132" y="1905"/>
                  </a:moveTo>
                  <a:cubicBezTo>
                    <a:pt x="3155" y="1929"/>
                    <a:pt x="3179" y="1953"/>
                    <a:pt x="3179" y="2000"/>
                  </a:cubicBezTo>
                  <a:cubicBezTo>
                    <a:pt x="3179" y="2048"/>
                    <a:pt x="3144" y="2096"/>
                    <a:pt x="3120" y="2119"/>
                  </a:cubicBezTo>
                  <a:lnTo>
                    <a:pt x="3120" y="1905"/>
                  </a:lnTo>
                  <a:close/>
                  <a:moveTo>
                    <a:pt x="977" y="1881"/>
                  </a:moveTo>
                  <a:lnTo>
                    <a:pt x="977" y="2143"/>
                  </a:lnTo>
                  <a:cubicBezTo>
                    <a:pt x="929" y="2108"/>
                    <a:pt x="893" y="2060"/>
                    <a:pt x="893" y="2000"/>
                  </a:cubicBezTo>
                  <a:cubicBezTo>
                    <a:pt x="893" y="1965"/>
                    <a:pt x="917" y="1929"/>
                    <a:pt x="941" y="1905"/>
                  </a:cubicBezTo>
                  <a:cubicBezTo>
                    <a:pt x="953" y="1905"/>
                    <a:pt x="953" y="1905"/>
                    <a:pt x="977" y="1881"/>
                  </a:cubicBezTo>
                  <a:close/>
                  <a:moveTo>
                    <a:pt x="2358" y="1346"/>
                  </a:moveTo>
                  <a:cubicBezTo>
                    <a:pt x="2429" y="1477"/>
                    <a:pt x="2548" y="1619"/>
                    <a:pt x="2715" y="1691"/>
                  </a:cubicBezTo>
                  <a:lnTo>
                    <a:pt x="2715" y="2227"/>
                  </a:lnTo>
                  <a:cubicBezTo>
                    <a:pt x="2739" y="2572"/>
                    <a:pt x="2465" y="2834"/>
                    <a:pt x="2132" y="2834"/>
                  </a:cubicBezTo>
                  <a:lnTo>
                    <a:pt x="1953" y="2834"/>
                  </a:lnTo>
                  <a:cubicBezTo>
                    <a:pt x="1631" y="2834"/>
                    <a:pt x="1346" y="2572"/>
                    <a:pt x="1346" y="2227"/>
                  </a:cubicBezTo>
                  <a:lnTo>
                    <a:pt x="1346" y="1738"/>
                  </a:lnTo>
                  <a:cubicBezTo>
                    <a:pt x="1596" y="1703"/>
                    <a:pt x="2024" y="1619"/>
                    <a:pt x="2358" y="1346"/>
                  </a:cubicBezTo>
                  <a:close/>
                  <a:moveTo>
                    <a:pt x="2262" y="3215"/>
                  </a:moveTo>
                  <a:lnTo>
                    <a:pt x="2262" y="3310"/>
                  </a:lnTo>
                  <a:lnTo>
                    <a:pt x="2251" y="3310"/>
                  </a:lnTo>
                  <a:lnTo>
                    <a:pt x="2048" y="3536"/>
                  </a:lnTo>
                  <a:lnTo>
                    <a:pt x="1846" y="3346"/>
                  </a:lnTo>
                  <a:lnTo>
                    <a:pt x="1846" y="3215"/>
                  </a:lnTo>
                  <a:close/>
                  <a:moveTo>
                    <a:pt x="2001" y="0"/>
                  </a:moveTo>
                  <a:cubicBezTo>
                    <a:pt x="1298" y="0"/>
                    <a:pt x="727" y="560"/>
                    <a:pt x="727" y="1262"/>
                  </a:cubicBezTo>
                  <a:lnTo>
                    <a:pt x="727" y="1584"/>
                  </a:lnTo>
                  <a:cubicBezTo>
                    <a:pt x="608" y="1691"/>
                    <a:pt x="536" y="1846"/>
                    <a:pt x="536" y="2000"/>
                  </a:cubicBezTo>
                  <a:cubicBezTo>
                    <a:pt x="536" y="2286"/>
                    <a:pt x="762" y="2524"/>
                    <a:pt x="1024" y="2536"/>
                  </a:cubicBezTo>
                  <a:cubicBezTo>
                    <a:pt x="1108" y="2762"/>
                    <a:pt x="1262" y="2953"/>
                    <a:pt x="1465" y="3072"/>
                  </a:cubicBezTo>
                  <a:lnTo>
                    <a:pt x="1465" y="3179"/>
                  </a:lnTo>
                  <a:lnTo>
                    <a:pt x="691" y="3477"/>
                  </a:lnTo>
                  <a:cubicBezTo>
                    <a:pt x="608" y="3512"/>
                    <a:pt x="0" y="3751"/>
                    <a:pt x="0" y="4525"/>
                  </a:cubicBezTo>
                  <a:lnTo>
                    <a:pt x="0" y="5191"/>
                  </a:lnTo>
                  <a:cubicBezTo>
                    <a:pt x="0" y="5298"/>
                    <a:pt x="96" y="5382"/>
                    <a:pt x="191" y="5382"/>
                  </a:cubicBezTo>
                  <a:lnTo>
                    <a:pt x="667" y="5382"/>
                  </a:lnTo>
                  <a:cubicBezTo>
                    <a:pt x="774" y="5382"/>
                    <a:pt x="869" y="5298"/>
                    <a:pt x="869" y="5191"/>
                  </a:cubicBezTo>
                  <a:cubicBezTo>
                    <a:pt x="869" y="5084"/>
                    <a:pt x="774" y="5001"/>
                    <a:pt x="667" y="5001"/>
                  </a:cubicBezTo>
                  <a:lnTo>
                    <a:pt x="369" y="5001"/>
                  </a:lnTo>
                  <a:lnTo>
                    <a:pt x="369" y="4501"/>
                  </a:lnTo>
                  <a:cubicBezTo>
                    <a:pt x="369" y="3989"/>
                    <a:pt x="786" y="3834"/>
                    <a:pt x="810" y="3822"/>
                  </a:cubicBezTo>
                  <a:lnTo>
                    <a:pt x="822" y="3822"/>
                  </a:lnTo>
                  <a:lnTo>
                    <a:pt x="1536" y="3536"/>
                  </a:lnTo>
                  <a:lnTo>
                    <a:pt x="1905" y="3905"/>
                  </a:lnTo>
                  <a:cubicBezTo>
                    <a:pt x="1941" y="3941"/>
                    <a:pt x="2001" y="3965"/>
                    <a:pt x="2036" y="3965"/>
                  </a:cubicBezTo>
                  <a:cubicBezTo>
                    <a:pt x="2084" y="3965"/>
                    <a:pt x="2143" y="3953"/>
                    <a:pt x="2179" y="3905"/>
                  </a:cubicBezTo>
                  <a:lnTo>
                    <a:pt x="2536" y="3536"/>
                  </a:lnTo>
                  <a:lnTo>
                    <a:pt x="3251" y="3822"/>
                  </a:lnTo>
                  <a:lnTo>
                    <a:pt x="3263" y="3822"/>
                  </a:lnTo>
                  <a:cubicBezTo>
                    <a:pt x="3275" y="3822"/>
                    <a:pt x="3691" y="3989"/>
                    <a:pt x="3691" y="4501"/>
                  </a:cubicBezTo>
                  <a:lnTo>
                    <a:pt x="3691" y="5001"/>
                  </a:lnTo>
                  <a:lnTo>
                    <a:pt x="1310" y="5001"/>
                  </a:lnTo>
                  <a:cubicBezTo>
                    <a:pt x="1203" y="5001"/>
                    <a:pt x="1119" y="5084"/>
                    <a:pt x="1119" y="5191"/>
                  </a:cubicBezTo>
                  <a:cubicBezTo>
                    <a:pt x="1119" y="5298"/>
                    <a:pt x="1203" y="5382"/>
                    <a:pt x="1310" y="5382"/>
                  </a:cubicBezTo>
                  <a:lnTo>
                    <a:pt x="3882" y="5382"/>
                  </a:lnTo>
                  <a:cubicBezTo>
                    <a:pt x="3888" y="5383"/>
                    <a:pt x="3894" y="5383"/>
                    <a:pt x="3900" y="5383"/>
                  </a:cubicBezTo>
                  <a:cubicBezTo>
                    <a:pt x="3989" y="5383"/>
                    <a:pt x="4072" y="5303"/>
                    <a:pt x="4072" y="5203"/>
                  </a:cubicBezTo>
                  <a:lnTo>
                    <a:pt x="4072" y="4536"/>
                  </a:lnTo>
                  <a:cubicBezTo>
                    <a:pt x="4072" y="3763"/>
                    <a:pt x="3477" y="3524"/>
                    <a:pt x="3382" y="3489"/>
                  </a:cubicBezTo>
                  <a:lnTo>
                    <a:pt x="2620" y="3191"/>
                  </a:lnTo>
                  <a:lnTo>
                    <a:pt x="2620" y="3096"/>
                  </a:lnTo>
                  <a:cubicBezTo>
                    <a:pt x="2834" y="2977"/>
                    <a:pt x="2977" y="2774"/>
                    <a:pt x="3048" y="2536"/>
                  </a:cubicBezTo>
                  <a:cubicBezTo>
                    <a:pt x="3322" y="2524"/>
                    <a:pt x="3548" y="2286"/>
                    <a:pt x="3548" y="2000"/>
                  </a:cubicBezTo>
                  <a:cubicBezTo>
                    <a:pt x="3548" y="1846"/>
                    <a:pt x="3465" y="1691"/>
                    <a:pt x="3346" y="1584"/>
                  </a:cubicBezTo>
                  <a:lnTo>
                    <a:pt x="3346" y="1262"/>
                  </a:lnTo>
                  <a:cubicBezTo>
                    <a:pt x="3346" y="560"/>
                    <a:pt x="2786" y="0"/>
                    <a:pt x="2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2438252" y="2611703"/>
              <a:ext cx="129633" cy="172441"/>
            </a:xfrm>
            <a:custGeom>
              <a:avLst/>
              <a:gdLst/>
              <a:ahLst/>
              <a:cxnLst/>
              <a:rect l="l" t="t" r="r" b="b"/>
              <a:pathLst>
                <a:path w="4073" h="5418" extrusionOk="0">
                  <a:moveTo>
                    <a:pt x="2085" y="370"/>
                  </a:moveTo>
                  <a:cubicBezTo>
                    <a:pt x="2573" y="370"/>
                    <a:pt x="2978" y="774"/>
                    <a:pt x="2978" y="1263"/>
                  </a:cubicBezTo>
                  <a:lnTo>
                    <a:pt x="2978" y="1382"/>
                  </a:lnTo>
                  <a:lnTo>
                    <a:pt x="2966" y="1382"/>
                  </a:lnTo>
                  <a:cubicBezTo>
                    <a:pt x="2692" y="1322"/>
                    <a:pt x="2620" y="965"/>
                    <a:pt x="2620" y="965"/>
                  </a:cubicBezTo>
                  <a:cubicBezTo>
                    <a:pt x="2608" y="894"/>
                    <a:pt x="2549" y="834"/>
                    <a:pt x="2466" y="822"/>
                  </a:cubicBezTo>
                  <a:cubicBezTo>
                    <a:pt x="2450" y="817"/>
                    <a:pt x="2435" y="815"/>
                    <a:pt x="2420" y="815"/>
                  </a:cubicBezTo>
                  <a:cubicBezTo>
                    <a:pt x="2365" y="815"/>
                    <a:pt x="2313" y="847"/>
                    <a:pt x="2275" y="894"/>
                  </a:cubicBezTo>
                  <a:cubicBezTo>
                    <a:pt x="1942" y="1370"/>
                    <a:pt x="1180" y="1382"/>
                    <a:pt x="1168" y="1382"/>
                  </a:cubicBezTo>
                  <a:lnTo>
                    <a:pt x="1096" y="1382"/>
                  </a:lnTo>
                  <a:lnTo>
                    <a:pt x="1096" y="1263"/>
                  </a:lnTo>
                  <a:cubicBezTo>
                    <a:pt x="1096" y="774"/>
                    <a:pt x="1501" y="370"/>
                    <a:pt x="1989" y="370"/>
                  </a:cubicBezTo>
                  <a:close/>
                  <a:moveTo>
                    <a:pt x="3132" y="1906"/>
                  </a:moveTo>
                  <a:cubicBezTo>
                    <a:pt x="3156" y="1929"/>
                    <a:pt x="3168" y="1965"/>
                    <a:pt x="3168" y="2013"/>
                  </a:cubicBezTo>
                  <a:cubicBezTo>
                    <a:pt x="3168" y="2048"/>
                    <a:pt x="3144" y="2096"/>
                    <a:pt x="3109" y="2132"/>
                  </a:cubicBezTo>
                  <a:lnTo>
                    <a:pt x="3109" y="1906"/>
                  </a:lnTo>
                  <a:close/>
                  <a:moveTo>
                    <a:pt x="965" y="1894"/>
                  </a:moveTo>
                  <a:lnTo>
                    <a:pt x="965" y="2144"/>
                  </a:lnTo>
                  <a:cubicBezTo>
                    <a:pt x="930" y="2108"/>
                    <a:pt x="894" y="2072"/>
                    <a:pt x="894" y="2013"/>
                  </a:cubicBezTo>
                  <a:cubicBezTo>
                    <a:pt x="894" y="1965"/>
                    <a:pt x="906" y="1929"/>
                    <a:pt x="942" y="1906"/>
                  </a:cubicBezTo>
                  <a:cubicBezTo>
                    <a:pt x="953" y="1906"/>
                    <a:pt x="953" y="1906"/>
                    <a:pt x="965" y="1894"/>
                  </a:cubicBezTo>
                  <a:close/>
                  <a:moveTo>
                    <a:pt x="2347" y="1358"/>
                  </a:moveTo>
                  <a:cubicBezTo>
                    <a:pt x="2430" y="1489"/>
                    <a:pt x="2549" y="1620"/>
                    <a:pt x="2704" y="1691"/>
                  </a:cubicBezTo>
                  <a:lnTo>
                    <a:pt x="2704" y="2227"/>
                  </a:lnTo>
                  <a:cubicBezTo>
                    <a:pt x="2739" y="2572"/>
                    <a:pt x="2454" y="2846"/>
                    <a:pt x="2132" y="2846"/>
                  </a:cubicBezTo>
                  <a:lnTo>
                    <a:pt x="1954" y="2846"/>
                  </a:lnTo>
                  <a:cubicBezTo>
                    <a:pt x="1620" y="2846"/>
                    <a:pt x="1334" y="2572"/>
                    <a:pt x="1334" y="2227"/>
                  </a:cubicBezTo>
                  <a:lnTo>
                    <a:pt x="1334" y="1739"/>
                  </a:lnTo>
                  <a:cubicBezTo>
                    <a:pt x="1596" y="1715"/>
                    <a:pt x="2025" y="1620"/>
                    <a:pt x="2347" y="1358"/>
                  </a:cubicBezTo>
                  <a:close/>
                  <a:moveTo>
                    <a:pt x="2263" y="3215"/>
                  </a:moveTo>
                  <a:lnTo>
                    <a:pt x="2251" y="3322"/>
                  </a:lnTo>
                  <a:lnTo>
                    <a:pt x="2037" y="3537"/>
                  </a:lnTo>
                  <a:lnTo>
                    <a:pt x="1846" y="3346"/>
                  </a:lnTo>
                  <a:lnTo>
                    <a:pt x="1846" y="3215"/>
                  </a:lnTo>
                  <a:close/>
                  <a:moveTo>
                    <a:pt x="1989" y="1"/>
                  </a:moveTo>
                  <a:cubicBezTo>
                    <a:pt x="1299" y="1"/>
                    <a:pt x="727" y="560"/>
                    <a:pt x="727" y="1263"/>
                  </a:cubicBezTo>
                  <a:lnTo>
                    <a:pt x="727" y="1596"/>
                  </a:lnTo>
                  <a:cubicBezTo>
                    <a:pt x="608" y="1691"/>
                    <a:pt x="537" y="1846"/>
                    <a:pt x="537" y="2013"/>
                  </a:cubicBezTo>
                  <a:cubicBezTo>
                    <a:pt x="537" y="2287"/>
                    <a:pt x="763" y="2525"/>
                    <a:pt x="1025" y="2549"/>
                  </a:cubicBezTo>
                  <a:cubicBezTo>
                    <a:pt x="1096" y="2763"/>
                    <a:pt x="1263" y="2965"/>
                    <a:pt x="1454" y="3084"/>
                  </a:cubicBezTo>
                  <a:lnTo>
                    <a:pt x="1454" y="3180"/>
                  </a:lnTo>
                  <a:lnTo>
                    <a:pt x="680" y="3477"/>
                  </a:lnTo>
                  <a:cubicBezTo>
                    <a:pt x="608" y="3513"/>
                    <a:pt x="1" y="3751"/>
                    <a:pt x="1" y="4525"/>
                  </a:cubicBezTo>
                  <a:lnTo>
                    <a:pt x="1" y="5192"/>
                  </a:lnTo>
                  <a:cubicBezTo>
                    <a:pt x="1" y="5299"/>
                    <a:pt x="84" y="5382"/>
                    <a:pt x="191" y="5382"/>
                  </a:cubicBezTo>
                  <a:lnTo>
                    <a:pt x="668" y="5382"/>
                  </a:lnTo>
                  <a:cubicBezTo>
                    <a:pt x="775" y="5382"/>
                    <a:pt x="858" y="5299"/>
                    <a:pt x="858" y="5192"/>
                  </a:cubicBezTo>
                  <a:cubicBezTo>
                    <a:pt x="858" y="5085"/>
                    <a:pt x="775" y="5001"/>
                    <a:pt x="668" y="5001"/>
                  </a:cubicBezTo>
                  <a:lnTo>
                    <a:pt x="370" y="5001"/>
                  </a:lnTo>
                  <a:lnTo>
                    <a:pt x="370" y="4537"/>
                  </a:lnTo>
                  <a:cubicBezTo>
                    <a:pt x="370" y="4013"/>
                    <a:pt x="787" y="3870"/>
                    <a:pt x="799" y="3858"/>
                  </a:cubicBezTo>
                  <a:lnTo>
                    <a:pt x="823" y="3858"/>
                  </a:lnTo>
                  <a:lnTo>
                    <a:pt x="1537" y="3572"/>
                  </a:lnTo>
                  <a:lnTo>
                    <a:pt x="1906" y="3942"/>
                  </a:lnTo>
                  <a:cubicBezTo>
                    <a:pt x="1930" y="3977"/>
                    <a:pt x="1989" y="4001"/>
                    <a:pt x="2037" y="4001"/>
                  </a:cubicBezTo>
                  <a:cubicBezTo>
                    <a:pt x="2085" y="4001"/>
                    <a:pt x="2144" y="3989"/>
                    <a:pt x="2168" y="3942"/>
                  </a:cubicBezTo>
                  <a:lnTo>
                    <a:pt x="2525" y="3572"/>
                  </a:lnTo>
                  <a:lnTo>
                    <a:pt x="3239" y="3858"/>
                  </a:lnTo>
                  <a:lnTo>
                    <a:pt x="3263" y="3858"/>
                  </a:lnTo>
                  <a:cubicBezTo>
                    <a:pt x="3275" y="3858"/>
                    <a:pt x="3692" y="4013"/>
                    <a:pt x="3692" y="4537"/>
                  </a:cubicBezTo>
                  <a:lnTo>
                    <a:pt x="3692" y="5025"/>
                  </a:lnTo>
                  <a:lnTo>
                    <a:pt x="1311" y="5025"/>
                  </a:lnTo>
                  <a:cubicBezTo>
                    <a:pt x="1204" y="5025"/>
                    <a:pt x="1120" y="5120"/>
                    <a:pt x="1120" y="5215"/>
                  </a:cubicBezTo>
                  <a:cubicBezTo>
                    <a:pt x="1120" y="5323"/>
                    <a:pt x="1204" y="5418"/>
                    <a:pt x="1311" y="5418"/>
                  </a:cubicBezTo>
                  <a:lnTo>
                    <a:pt x="3882" y="5418"/>
                  </a:lnTo>
                  <a:cubicBezTo>
                    <a:pt x="3990" y="5418"/>
                    <a:pt x="4073" y="5323"/>
                    <a:pt x="4073" y="5215"/>
                  </a:cubicBezTo>
                  <a:lnTo>
                    <a:pt x="4073" y="4537"/>
                  </a:lnTo>
                  <a:cubicBezTo>
                    <a:pt x="4061" y="3763"/>
                    <a:pt x="3454" y="3525"/>
                    <a:pt x="3382" y="3501"/>
                  </a:cubicBezTo>
                  <a:lnTo>
                    <a:pt x="2620" y="3203"/>
                  </a:lnTo>
                  <a:lnTo>
                    <a:pt x="2620" y="3096"/>
                  </a:lnTo>
                  <a:cubicBezTo>
                    <a:pt x="2823" y="2977"/>
                    <a:pt x="2978" y="2787"/>
                    <a:pt x="3049" y="2560"/>
                  </a:cubicBezTo>
                  <a:cubicBezTo>
                    <a:pt x="3323" y="2549"/>
                    <a:pt x="3537" y="2310"/>
                    <a:pt x="3537" y="2025"/>
                  </a:cubicBezTo>
                  <a:cubicBezTo>
                    <a:pt x="3537" y="1858"/>
                    <a:pt x="3466" y="1703"/>
                    <a:pt x="3347" y="1608"/>
                  </a:cubicBezTo>
                  <a:lnTo>
                    <a:pt x="3347" y="1263"/>
                  </a:lnTo>
                  <a:cubicBezTo>
                    <a:pt x="3347" y="560"/>
                    <a:pt x="2787" y="1"/>
                    <a:pt x="2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2185128" y="2611703"/>
              <a:ext cx="130015" cy="172441"/>
            </a:xfrm>
            <a:custGeom>
              <a:avLst/>
              <a:gdLst/>
              <a:ahLst/>
              <a:cxnLst/>
              <a:rect l="l" t="t" r="r" b="b"/>
              <a:pathLst>
                <a:path w="4085" h="5418" extrusionOk="0">
                  <a:moveTo>
                    <a:pt x="2084" y="370"/>
                  </a:moveTo>
                  <a:cubicBezTo>
                    <a:pt x="2584" y="370"/>
                    <a:pt x="2977" y="774"/>
                    <a:pt x="2977" y="1263"/>
                  </a:cubicBezTo>
                  <a:lnTo>
                    <a:pt x="2977" y="1382"/>
                  </a:lnTo>
                  <a:lnTo>
                    <a:pt x="2965" y="1382"/>
                  </a:lnTo>
                  <a:cubicBezTo>
                    <a:pt x="2703" y="1322"/>
                    <a:pt x="2620" y="965"/>
                    <a:pt x="2620" y="965"/>
                  </a:cubicBezTo>
                  <a:cubicBezTo>
                    <a:pt x="2608" y="894"/>
                    <a:pt x="2549" y="834"/>
                    <a:pt x="2477" y="822"/>
                  </a:cubicBezTo>
                  <a:cubicBezTo>
                    <a:pt x="2462" y="817"/>
                    <a:pt x="2446" y="815"/>
                    <a:pt x="2430" y="815"/>
                  </a:cubicBezTo>
                  <a:cubicBezTo>
                    <a:pt x="2372" y="815"/>
                    <a:pt x="2315" y="847"/>
                    <a:pt x="2287" y="894"/>
                  </a:cubicBezTo>
                  <a:cubicBezTo>
                    <a:pt x="1941" y="1370"/>
                    <a:pt x="1179" y="1382"/>
                    <a:pt x="1167" y="1382"/>
                  </a:cubicBezTo>
                  <a:lnTo>
                    <a:pt x="1108" y="1382"/>
                  </a:lnTo>
                  <a:lnTo>
                    <a:pt x="1108" y="1263"/>
                  </a:lnTo>
                  <a:cubicBezTo>
                    <a:pt x="1108" y="774"/>
                    <a:pt x="1513" y="370"/>
                    <a:pt x="2001" y="370"/>
                  </a:cubicBezTo>
                  <a:close/>
                  <a:moveTo>
                    <a:pt x="3132" y="1906"/>
                  </a:moveTo>
                  <a:cubicBezTo>
                    <a:pt x="3168" y="1929"/>
                    <a:pt x="3180" y="1965"/>
                    <a:pt x="3180" y="2013"/>
                  </a:cubicBezTo>
                  <a:cubicBezTo>
                    <a:pt x="3180" y="2048"/>
                    <a:pt x="3144" y="2096"/>
                    <a:pt x="3120" y="2132"/>
                  </a:cubicBezTo>
                  <a:lnTo>
                    <a:pt x="3120" y="1906"/>
                  </a:lnTo>
                  <a:close/>
                  <a:moveTo>
                    <a:pt x="977" y="1894"/>
                  </a:moveTo>
                  <a:lnTo>
                    <a:pt x="977" y="2144"/>
                  </a:lnTo>
                  <a:cubicBezTo>
                    <a:pt x="929" y="2108"/>
                    <a:pt x="905" y="2072"/>
                    <a:pt x="905" y="2013"/>
                  </a:cubicBezTo>
                  <a:cubicBezTo>
                    <a:pt x="905" y="1965"/>
                    <a:pt x="917" y="1929"/>
                    <a:pt x="941" y="1906"/>
                  </a:cubicBezTo>
                  <a:cubicBezTo>
                    <a:pt x="965" y="1906"/>
                    <a:pt x="965" y="1906"/>
                    <a:pt x="977" y="1894"/>
                  </a:cubicBezTo>
                  <a:close/>
                  <a:moveTo>
                    <a:pt x="2358" y="1358"/>
                  </a:moveTo>
                  <a:cubicBezTo>
                    <a:pt x="2429" y="1489"/>
                    <a:pt x="2549" y="1620"/>
                    <a:pt x="2715" y="1691"/>
                  </a:cubicBezTo>
                  <a:lnTo>
                    <a:pt x="2715" y="2227"/>
                  </a:lnTo>
                  <a:cubicBezTo>
                    <a:pt x="2727" y="2572"/>
                    <a:pt x="2465" y="2846"/>
                    <a:pt x="2132" y="2846"/>
                  </a:cubicBezTo>
                  <a:lnTo>
                    <a:pt x="1953" y="2846"/>
                  </a:lnTo>
                  <a:cubicBezTo>
                    <a:pt x="1632" y="2846"/>
                    <a:pt x="1346" y="2572"/>
                    <a:pt x="1346" y="2227"/>
                  </a:cubicBezTo>
                  <a:lnTo>
                    <a:pt x="1346" y="1739"/>
                  </a:lnTo>
                  <a:cubicBezTo>
                    <a:pt x="1596" y="1715"/>
                    <a:pt x="2037" y="1620"/>
                    <a:pt x="2358" y="1358"/>
                  </a:cubicBezTo>
                  <a:close/>
                  <a:moveTo>
                    <a:pt x="2275" y="3215"/>
                  </a:moveTo>
                  <a:lnTo>
                    <a:pt x="2251" y="3322"/>
                  </a:lnTo>
                  <a:lnTo>
                    <a:pt x="2048" y="3537"/>
                  </a:lnTo>
                  <a:lnTo>
                    <a:pt x="1858" y="3346"/>
                  </a:lnTo>
                  <a:lnTo>
                    <a:pt x="1858" y="3215"/>
                  </a:lnTo>
                  <a:close/>
                  <a:moveTo>
                    <a:pt x="2001" y="1"/>
                  </a:moveTo>
                  <a:cubicBezTo>
                    <a:pt x="1298" y="1"/>
                    <a:pt x="739" y="560"/>
                    <a:pt x="739" y="1263"/>
                  </a:cubicBezTo>
                  <a:lnTo>
                    <a:pt x="739" y="1596"/>
                  </a:lnTo>
                  <a:cubicBezTo>
                    <a:pt x="620" y="1691"/>
                    <a:pt x="536" y="1846"/>
                    <a:pt x="536" y="2013"/>
                  </a:cubicBezTo>
                  <a:cubicBezTo>
                    <a:pt x="536" y="2287"/>
                    <a:pt x="763" y="2525"/>
                    <a:pt x="1036" y="2549"/>
                  </a:cubicBezTo>
                  <a:cubicBezTo>
                    <a:pt x="1108" y="2763"/>
                    <a:pt x="1275" y="2965"/>
                    <a:pt x="1465" y="3084"/>
                  </a:cubicBezTo>
                  <a:lnTo>
                    <a:pt x="1465" y="3180"/>
                  </a:lnTo>
                  <a:lnTo>
                    <a:pt x="691" y="3477"/>
                  </a:lnTo>
                  <a:cubicBezTo>
                    <a:pt x="620" y="3513"/>
                    <a:pt x="1" y="3751"/>
                    <a:pt x="1" y="4525"/>
                  </a:cubicBezTo>
                  <a:lnTo>
                    <a:pt x="1" y="5192"/>
                  </a:lnTo>
                  <a:cubicBezTo>
                    <a:pt x="1" y="5299"/>
                    <a:pt x="96" y="5382"/>
                    <a:pt x="203" y="5382"/>
                  </a:cubicBezTo>
                  <a:lnTo>
                    <a:pt x="679" y="5382"/>
                  </a:lnTo>
                  <a:cubicBezTo>
                    <a:pt x="775" y="5382"/>
                    <a:pt x="870" y="5299"/>
                    <a:pt x="870" y="5192"/>
                  </a:cubicBezTo>
                  <a:cubicBezTo>
                    <a:pt x="870" y="5085"/>
                    <a:pt x="775" y="5001"/>
                    <a:pt x="679" y="5001"/>
                  </a:cubicBezTo>
                  <a:lnTo>
                    <a:pt x="382" y="5001"/>
                  </a:lnTo>
                  <a:lnTo>
                    <a:pt x="382" y="4537"/>
                  </a:lnTo>
                  <a:cubicBezTo>
                    <a:pt x="382" y="4013"/>
                    <a:pt x="798" y="3870"/>
                    <a:pt x="810" y="3858"/>
                  </a:cubicBezTo>
                  <a:lnTo>
                    <a:pt x="822" y="3858"/>
                  </a:lnTo>
                  <a:lnTo>
                    <a:pt x="1537" y="3572"/>
                  </a:lnTo>
                  <a:lnTo>
                    <a:pt x="1906" y="3942"/>
                  </a:lnTo>
                  <a:cubicBezTo>
                    <a:pt x="1941" y="3977"/>
                    <a:pt x="2001" y="4001"/>
                    <a:pt x="2048" y="4001"/>
                  </a:cubicBezTo>
                  <a:cubicBezTo>
                    <a:pt x="2084" y="4001"/>
                    <a:pt x="2144" y="3989"/>
                    <a:pt x="2179" y="3942"/>
                  </a:cubicBezTo>
                  <a:lnTo>
                    <a:pt x="2537" y="3572"/>
                  </a:lnTo>
                  <a:lnTo>
                    <a:pt x="3251" y="3858"/>
                  </a:lnTo>
                  <a:lnTo>
                    <a:pt x="3263" y="3858"/>
                  </a:lnTo>
                  <a:cubicBezTo>
                    <a:pt x="3275" y="3858"/>
                    <a:pt x="3692" y="4013"/>
                    <a:pt x="3692" y="4537"/>
                  </a:cubicBezTo>
                  <a:lnTo>
                    <a:pt x="3692" y="5025"/>
                  </a:lnTo>
                  <a:lnTo>
                    <a:pt x="1310" y="5025"/>
                  </a:lnTo>
                  <a:cubicBezTo>
                    <a:pt x="1215" y="5025"/>
                    <a:pt x="1120" y="5120"/>
                    <a:pt x="1120" y="5215"/>
                  </a:cubicBezTo>
                  <a:cubicBezTo>
                    <a:pt x="1120" y="5323"/>
                    <a:pt x="1215" y="5418"/>
                    <a:pt x="1310" y="5418"/>
                  </a:cubicBezTo>
                  <a:lnTo>
                    <a:pt x="3894" y="5418"/>
                  </a:lnTo>
                  <a:cubicBezTo>
                    <a:pt x="3989" y="5418"/>
                    <a:pt x="4084" y="5323"/>
                    <a:pt x="4084" y="5215"/>
                  </a:cubicBezTo>
                  <a:lnTo>
                    <a:pt x="4084" y="4537"/>
                  </a:lnTo>
                  <a:cubicBezTo>
                    <a:pt x="4061" y="3763"/>
                    <a:pt x="3465" y="3525"/>
                    <a:pt x="3382" y="3501"/>
                  </a:cubicBezTo>
                  <a:lnTo>
                    <a:pt x="2632" y="3203"/>
                  </a:lnTo>
                  <a:lnTo>
                    <a:pt x="2632" y="3096"/>
                  </a:lnTo>
                  <a:cubicBezTo>
                    <a:pt x="2834" y="2977"/>
                    <a:pt x="2977" y="2787"/>
                    <a:pt x="3061" y="2560"/>
                  </a:cubicBezTo>
                  <a:cubicBezTo>
                    <a:pt x="3322" y="2549"/>
                    <a:pt x="3549" y="2310"/>
                    <a:pt x="3549" y="2025"/>
                  </a:cubicBezTo>
                  <a:cubicBezTo>
                    <a:pt x="3549" y="1858"/>
                    <a:pt x="3477" y="1703"/>
                    <a:pt x="3358" y="1608"/>
                  </a:cubicBezTo>
                  <a:lnTo>
                    <a:pt x="3358" y="1263"/>
                  </a:lnTo>
                  <a:cubicBezTo>
                    <a:pt x="3358" y="560"/>
                    <a:pt x="2787" y="1"/>
                    <a:pt x="20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19;p28"/>
          <p:cNvSpPr txBox="1">
            <a:spLocks noGrp="1"/>
          </p:cNvSpPr>
          <p:nvPr>
            <p:ph type="subTitle" idx="1"/>
          </p:nvPr>
        </p:nvSpPr>
        <p:spPr>
          <a:xfrm>
            <a:off x="1189350" y="4307700"/>
            <a:ext cx="6699000" cy="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Don’t overload your first semester or forget what your end goals are…</a:t>
            </a:r>
            <a:endParaRPr/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But, Penn is full of amazing opportunities and you should take advantage of that.</a:t>
            </a:r>
            <a:endParaRPr/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Clubs can promote your career development, but you’re also allowed to just do something because it is fun.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8"/>
          <p:cNvSpPr txBox="1">
            <a:spLocks noGrp="1"/>
          </p:cNvSpPr>
          <p:nvPr>
            <p:ph type="ctrTitle"/>
          </p:nvPr>
        </p:nvSpPr>
        <p:spPr>
          <a:xfrm>
            <a:off x="1189342" y="3969100"/>
            <a:ext cx="6234000" cy="4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CLUBS AND EXTRACURRICULARS</a:t>
            </a:r>
            <a:endParaRPr/>
          </a:p>
        </p:txBody>
      </p:sp>
      <p:grpSp>
        <p:nvGrpSpPr>
          <p:cNvPr id="221" name="Google Shape;221;p28"/>
          <p:cNvGrpSpPr/>
          <p:nvPr/>
        </p:nvGrpSpPr>
        <p:grpSpPr>
          <a:xfrm>
            <a:off x="799045" y="4020896"/>
            <a:ext cx="301661" cy="371013"/>
            <a:chOff x="5782845" y="2906521"/>
            <a:chExt cx="301661" cy="371013"/>
          </a:xfrm>
        </p:grpSpPr>
        <p:sp>
          <p:nvSpPr>
            <p:cNvPr id="222" name="Google Shape;222;p28"/>
            <p:cNvSpPr/>
            <p:nvPr/>
          </p:nvSpPr>
          <p:spPr>
            <a:xfrm>
              <a:off x="5782845" y="3087651"/>
              <a:ext cx="301661" cy="189883"/>
            </a:xfrm>
            <a:custGeom>
              <a:avLst/>
              <a:gdLst/>
              <a:ahLst/>
              <a:cxnLst/>
              <a:rect l="l" t="t" r="r" b="b"/>
              <a:pathLst>
                <a:path w="9478" h="5966" extrusionOk="0">
                  <a:moveTo>
                    <a:pt x="3215" y="322"/>
                  </a:moveTo>
                  <a:cubicBezTo>
                    <a:pt x="3322" y="322"/>
                    <a:pt x="3418" y="370"/>
                    <a:pt x="3489" y="429"/>
                  </a:cubicBezTo>
                  <a:cubicBezTo>
                    <a:pt x="3561" y="513"/>
                    <a:pt x="3596" y="596"/>
                    <a:pt x="3596" y="703"/>
                  </a:cubicBezTo>
                  <a:lnTo>
                    <a:pt x="3596" y="1156"/>
                  </a:lnTo>
                  <a:cubicBezTo>
                    <a:pt x="3608" y="1358"/>
                    <a:pt x="3501" y="1537"/>
                    <a:pt x="3322" y="1644"/>
                  </a:cubicBezTo>
                  <a:cubicBezTo>
                    <a:pt x="3263" y="1668"/>
                    <a:pt x="3239" y="1727"/>
                    <a:pt x="3239" y="1787"/>
                  </a:cubicBezTo>
                  <a:lnTo>
                    <a:pt x="3239" y="1977"/>
                  </a:lnTo>
                  <a:lnTo>
                    <a:pt x="2846" y="1977"/>
                  </a:lnTo>
                  <a:lnTo>
                    <a:pt x="2846" y="1787"/>
                  </a:lnTo>
                  <a:cubicBezTo>
                    <a:pt x="2846" y="1727"/>
                    <a:pt x="2822" y="1668"/>
                    <a:pt x="2763" y="1644"/>
                  </a:cubicBezTo>
                  <a:cubicBezTo>
                    <a:pt x="2584" y="1537"/>
                    <a:pt x="2477" y="1358"/>
                    <a:pt x="2477" y="1156"/>
                  </a:cubicBezTo>
                  <a:lnTo>
                    <a:pt x="2477" y="703"/>
                  </a:lnTo>
                  <a:cubicBezTo>
                    <a:pt x="2477" y="489"/>
                    <a:pt x="2644" y="322"/>
                    <a:pt x="2846" y="322"/>
                  </a:cubicBezTo>
                  <a:close/>
                  <a:moveTo>
                    <a:pt x="6513" y="322"/>
                  </a:moveTo>
                  <a:cubicBezTo>
                    <a:pt x="6609" y="322"/>
                    <a:pt x="6704" y="370"/>
                    <a:pt x="6775" y="429"/>
                  </a:cubicBezTo>
                  <a:cubicBezTo>
                    <a:pt x="6847" y="513"/>
                    <a:pt x="6882" y="596"/>
                    <a:pt x="6882" y="703"/>
                  </a:cubicBezTo>
                  <a:lnTo>
                    <a:pt x="6882" y="1156"/>
                  </a:lnTo>
                  <a:cubicBezTo>
                    <a:pt x="6894" y="1358"/>
                    <a:pt x="6787" y="1537"/>
                    <a:pt x="6609" y="1644"/>
                  </a:cubicBezTo>
                  <a:cubicBezTo>
                    <a:pt x="6549" y="1668"/>
                    <a:pt x="6525" y="1727"/>
                    <a:pt x="6525" y="1787"/>
                  </a:cubicBezTo>
                  <a:lnTo>
                    <a:pt x="6525" y="1977"/>
                  </a:lnTo>
                  <a:lnTo>
                    <a:pt x="6132" y="1977"/>
                  </a:lnTo>
                  <a:lnTo>
                    <a:pt x="6132" y="1787"/>
                  </a:lnTo>
                  <a:cubicBezTo>
                    <a:pt x="6132" y="1727"/>
                    <a:pt x="6108" y="1668"/>
                    <a:pt x="6049" y="1644"/>
                  </a:cubicBezTo>
                  <a:cubicBezTo>
                    <a:pt x="5870" y="1537"/>
                    <a:pt x="5763" y="1358"/>
                    <a:pt x="5763" y="1156"/>
                  </a:cubicBezTo>
                  <a:lnTo>
                    <a:pt x="5763" y="703"/>
                  </a:lnTo>
                  <a:cubicBezTo>
                    <a:pt x="5763" y="489"/>
                    <a:pt x="5930" y="322"/>
                    <a:pt x="6132" y="322"/>
                  </a:cubicBezTo>
                  <a:close/>
                  <a:moveTo>
                    <a:pt x="1572" y="2144"/>
                  </a:moveTo>
                  <a:cubicBezTo>
                    <a:pt x="1667" y="2144"/>
                    <a:pt x="1763" y="2192"/>
                    <a:pt x="1834" y="2251"/>
                  </a:cubicBezTo>
                  <a:cubicBezTo>
                    <a:pt x="1906" y="2323"/>
                    <a:pt x="1941" y="2418"/>
                    <a:pt x="1941" y="2513"/>
                  </a:cubicBezTo>
                  <a:lnTo>
                    <a:pt x="1941" y="2977"/>
                  </a:lnTo>
                  <a:lnTo>
                    <a:pt x="1953" y="2977"/>
                  </a:lnTo>
                  <a:cubicBezTo>
                    <a:pt x="1953" y="3168"/>
                    <a:pt x="1846" y="3370"/>
                    <a:pt x="1667" y="3454"/>
                  </a:cubicBezTo>
                  <a:cubicBezTo>
                    <a:pt x="1608" y="3489"/>
                    <a:pt x="1584" y="3549"/>
                    <a:pt x="1584" y="3608"/>
                  </a:cubicBezTo>
                  <a:lnTo>
                    <a:pt x="1584" y="3799"/>
                  </a:lnTo>
                  <a:lnTo>
                    <a:pt x="1191" y="3799"/>
                  </a:lnTo>
                  <a:lnTo>
                    <a:pt x="1191" y="3608"/>
                  </a:lnTo>
                  <a:cubicBezTo>
                    <a:pt x="1191" y="3549"/>
                    <a:pt x="1167" y="3489"/>
                    <a:pt x="1108" y="3454"/>
                  </a:cubicBezTo>
                  <a:cubicBezTo>
                    <a:pt x="929" y="3346"/>
                    <a:pt x="822" y="3168"/>
                    <a:pt x="822" y="2977"/>
                  </a:cubicBezTo>
                  <a:lnTo>
                    <a:pt x="822" y="2513"/>
                  </a:lnTo>
                  <a:cubicBezTo>
                    <a:pt x="822" y="2311"/>
                    <a:pt x="989" y="2144"/>
                    <a:pt x="1191" y="2144"/>
                  </a:cubicBezTo>
                  <a:close/>
                  <a:moveTo>
                    <a:pt x="4858" y="2144"/>
                  </a:moveTo>
                  <a:cubicBezTo>
                    <a:pt x="4965" y="2144"/>
                    <a:pt x="5049" y="2192"/>
                    <a:pt x="5120" y="2251"/>
                  </a:cubicBezTo>
                  <a:cubicBezTo>
                    <a:pt x="5204" y="2323"/>
                    <a:pt x="5227" y="2418"/>
                    <a:pt x="5227" y="2513"/>
                  </a:cubicBezTo>
                  <a:lnTo>
                    <a:pt x="5227" y="2977"/>
                  </a:lnTo>
                  <a:cubicBezTo>
                    <a:pt x="5239" y="3168"/>
                    <a:pt x="5144" y="3370"/>
                    <a:pt x="4954" y="3454"/>
                  </a:cubicBezTo>
                  <a:cubicBezTo>
                    <a:pt x="4894" y="3489"/>
                    <a:pt x="4870" y="3549"/>
                    <a:pt x="4870" y="3608"/>
                  </a:cubicBezTo>
                  <a:lnTo>
                    <a:pt x="4870" y="3799"/>
                  </a:lnTo>
                  <a:lnTo>
                    <a:pt x="4489" y="3799"/>
                  </a:lnTo>
                  <a:lnTo>
                    <a:pt x="4489" y="3608"/>
                  </a:lnTo>
                  <a:cubicBezTo>
                    <a:pt x="4489" y="3549"/>
                    <a:pt x="4453" y="3489"/>
                    <a:pt x="4394" y="3454"/>
                  </a:cubicBezTo>
                  <a:cubicBezTo>
                    <a:pt x="4215" y="3346"/>
                    <a:pt x="4108" y="3168"/>
                    <a:pt x="4108" y="2977"/>
                  </a:cubicBezTo>
                  <a:lnTo>
                    <a:pt x="4108" y="2513"/>
                  </a:lnTo>
                  <a:cubicBezTo>
                    <a:pt x="4108" y="2311"/>
                    <a:pt x="4275" y="2144"/>
                    <a:pt x="4489" y="2144"/>
                  </a:cubicBezTo>
                  <a:close/>
                  <a:moveTo>
                    <a:pt x="8144" y="2144"/>
                  </a:moveTo>
                  <a:cubicBezTo>
                    <a:pt x="8252" y="2144"/>
                    <a:pt x="8335" y="2192"/>
                    <a:pt x="8418" y="2251"/>
                  </a:cubicBezTo>
                  <a:cubicBezTo>
                    <a:pt x="8490" y="2323"/>
                    <a:pt x="8514" y="2418"/>
                    <a:pt x="8514" y="2513"/>
                  </a:cubicBezTo>
                  <a:lnTo>
                    <a:pt x="8514" y="2977"/>
                  </a:lnTo>
                  <a:cubicBezTo>
                    <a:pt x="8525" y="3168"/>
                    <a:pt x="8430" y="3370"/>
                    <a:pt x="8252" y="3454"/>
                  </a:cubicBezTo>
                  <a:cubicBezTo>
                    <a:pt x="8192" y="3489"/>
                    <a:pt x="8156" y="3549"/>
                    <a:pt x="8156" y="3608"/>
                  </a:cubicBezTo>
                  <a:lnTo>
                    <a:pt x="8156" y="3799"/>
                  </a:lnTo>
                  <a:lnTo>
                    <a:pt x="7775" y="3799"/>
                  </a:lnTo>
                  <a:lnTo>
                    <a:pt x="7775" y="3608"/>
                  </a:lnTo>
                  <a:cubicBezTo>
                    <a:pt x="7775" y="3549"/>
                    <a:pt x="7740" y="3489"/>
                    <a:pt x="7680" y="3454"/>
                  </a:cubicBezTo>
                  <a:cubicBezTo>
                    <a:pt x="7501" y="3346"/>
                    <a:pt x="7406" y="3168"/>
                    <a:pt x="7406" y="2977"/>
                  </a:cubicBezTo>
                  <a:lnTo>
                    <a:pt x="7406" y="2513"/>
                  </a:lnTo>
                  <a:cubicBezTo>
                    <a:pt x="7406" y="2311"/>
                    <a:pt x="7561" y="2144"/>
                    <a:pt x="7775" y="2144"/>
                  </a:cubicBezTo>
                  <a:close/>
                  <a:moveTo>
                    <a:pt x="2894" y="1"/>
                  </a:moveTo>
                  <a:cubicBezTo>
                    <a:pt x="2489" y="1"/>
                    <a:pt x="2179" y="334"/>
                    <a:pt x="2179" y="715"/>
                  </a:cubicBezTo>
                  <a:lnTo>
                    <a:pt x="2179" y="1180"/>
                  </a:lnTo>
                  <a:cubicBezTo>
                    <a:pt x="2179" y="1465"/>
                    <a:pt x="2310" y="1727"/>
                    <a:pt x="2548" y="1894"/>
                  </a:cubicBezTo>
                  <a:lnTo>
                    <a:pt x="2548" y="2061"/>
                  </a:lnTo>
                  <a:lnTo>
                    <a:pt x="2251" y="2180"/>
                  </a:lnTo>
                  <a:cubicBezTo>
                    <a:pt x="2215" y="2120"/>
                    <a:pt x="2179" y="2072"/>
                    <a:pt x="2132" y="2025"/>
                  </a:cubicBezTo>
                  <a:cubicBezTo>
                    <a:pt x="2001" y="1894"/>
                    <a:pt x="1822" y="1822"/>
                    <a:pt x="1620" y="1822"/>
                  </a:cubicBezTo>
                  <a:lnTo>
                    <a:pt x="1251" y="1822"/>
                  </a:lnTo>
                  <a:cubicBezTo>
                    <a:pt x="846" y="1822"/>
                    <a:pt x="536" y="2144"/>
                    <a:pt x="536" y="2537"/>
                  </a:cubicBezTo>
                  <a:lnTo>
                    <a:pt x="536" y="2989"/>
                  </a:lnTo>
                  <a:cubicBezTo>
                    <a:pt x="536" y="3275"/>
                    <a:pt x="679" y="3549"/>
                    <a:pt x="905" y="3704"/>
                  </a:cubicBezTo>
                  <a:lnTo>
                    <a:pt x="905" y="3870"/>
                  </a:lnTo>
                  <a:lnTo>
                    <a:pt x="453" y="4049"/>
                  </a:lnTo>
                  <a:cubicBezTo>
                    <a:pt x="179" y="4156"/>
                    <a:pt x="1" y="4418"/>
                    <a:pt x="1" y="4716"/>
                  </a:cubicBezTo>
                  <a:lnTo>
                    <a:pt x="1" y="5811"/>
                  </a:lnTo>
                  <a:cubicBezTo>
                    <a:pt x="1" y="5894"/>
                    <a:pt x="84" y="5966"/>
                    <a:pt x="167" y="5966"/>
                  </a:cubicBezTo>
                  <a:cubicBezTo>
                    <a:pt x="251" y="5966"/>
                    <a:pt x="334" y="5894"/>
                    <a:pt x="334" y="5811"/>
                  </a:cubicBezTo>
                  <a:lnTo>
                    <a:pt x="334" y="4716"/>
                  </a:lnTo>
                  <a:cubicBezTo>
                    <a:pt x="334" y="4573"/>
                    <a:pt x="417" y="4418"/>
                    <a:pt x="572" y="4358"/>
                  </a:cubicBezTo>
                  <a:lnTo>
                    <a:pt x="1108" y="4156"/>
                  </a:lnTo>
                  <a:lnTo>
                    <a:pt x="1775" y="4156"/>
                  </a:lnTo>
                  <a:lnTo>
                    <a:pt x="2310" y="4358"/>
                  </a:lnTo>
                  <a:cubicBezTo>
                    <a:pt x="2453" y="4418"/>
                    <a:pt x="2548" y="4561"/>
                    <a:pt x="2548" y="4716"/>
                  </a:cubicBezTo>
                  <a:lnTo>
                    <a:pt x="2548" y="5811"/>
                  </a:lnTo>
                  <a:cubicBezTo>
                    <a:pt x="2548" y="5894"/>
                    <a:pt x="2620" y="5966"/>
                    <a:pt x="2715" y="5966"/>
                  </a:cubicBezTo>
                  <a:cubicBezTo>
                    <a:pt x="2799" y="5966"/>
                    <a:pt x="2870" y="5894"/>
                    <a:pt x="2870" y="5811"/>
                  </a:cubicBezTo>
                  <a:lnTo>
                    <a:pt x="2870" y="4716"/>
                  </a:lnTo>
                  <a:cubicBezTo>
                    <a:pt x="2870" y="4418"/>
                    <a:pt x="2691" y="4168"/>
                    <a:pt x="2429" y="4049"/>
                  </a:cubicBezTo>
                  <a:lnTo>
                    <a:pt x="1965" y="3870"/>
                  </a:lnTo>
                  <a:lnTo>
                    <a:pt x="1965" y="3704"/>
                  </a:lnTo>
                  <a:cubicBezTo>
                    <a:pt x="2191" y="3537"/>
                    <a:pt x="2334" y="3275"/>
                    <a:pt x="2334" y="2989"/>
                  </a:cubicBezTo>
                  <a:lnTo>
                    <a:pt x="2334" y="2537"/>
                  </a:lnTo>
                  <a:lnTo>
                    <a:pt x="2334" y="2501"/>
                  </a:lnTo>
                  <a:lnTo>
                    <a:pt x="2751" y="2334"/>
                  </a:lnTo>
                  <a:lnTo>
                    <a:pt x="3430" y="2334"/>
                  </a:lnTo>
                  <a:lnTo>
                    <a:pt x="3846" y="2501"/>
                  </a:lnTo>
                  <a:lnTo>
                    <a:pt x="3846" y="2537"/>
                  </a:lnTo>
                  <a:lnTo>
                    <a:pt x="3846" y="2989"/>
                  </a:lnTo>
                  <a:cubicBezTo>
                    <a:pt x="3846" y="3275"/>
                    <a:pt x="3977" y="3549"/>
                    <a:pt x="4215" y="3704"/>
                  </a:cubicBezTo>
                  <a:lnTo>
                    <a:pt x="4215" y="3870"/>
                  </a:lnTo>
                  <a:lnTo>
                    <a:pt x="3751" y="4049"/>
                  </a:lnTo>
                  <a:cubicBezTo>
                    <a:pt x="3489" y="4156"/>
                    <a:pt x="3310" y="4418"/>
                    <a:pt x="3310" y="4716"/>
                  </a:cubicBezTo>
                  <a:lnTo>
                    <a:pt x="3310" y="5811"/>
                  </a:lnTo>
                  <a:cubicBezTo>
                    <a:pt x="3310" y="5894"/>
                    <a:pt x="3382" y="5966"/>
                    <a:pt x="3465" y="5966"/>
                  </a:cubicBezTo>
                  <a:cubicBezTo>
                    <a:pt x="3561" y="5966"/>
                    <a:pt x="3632" y="5894"/>
                    <a:pt x="3632" y="5811"/>
                  </a:cubicBezTo>
                  <a:lnTo>
                    <a:pt x="3632" y="4716"/>
                  </a:lnTo>
                  <a:cubicBezTo>
                    <a:pt x="3632" y="4573"/>
                    <a:pt x="3727" y="4418"/>
                    <a:pt x="3870" y="4358"/>
                  </a:cubicBezTo>
                  <a:lnTo>
                    <a:pt x="4406" y="4156"/>
                  </a:lnTo>
                  <a:lnTo>
                    <a:pt x="5073" y="4156"/>
                  </a:lnTo>
                  <a:lnTo>
                    <a:pt x="5608" y="4358"/>
                  </a:lnTo>
                  <a:cubicBezTo>
                    <a:pt x="5763" y="4418"/>
                    <a:pt x="5847" y="4561"/>
                    <a:pt x="5847" y="4716"/>
                  </a:cubicBezTo>
                  <a:lnTo>
                    <a:pt x="5847" y="5811"/>
                  </a:lnTo>
                  <a:cubicBezTo>
                    <a:pt x="5847" y="5894"/>
                    <a:pt x="5930" y="5966"/>
                    <a:pt x="6013" y="5966"/>
                  </a:cubicBezTo>
                  <a:cubicBezTo>
                    <a:pt x="6108" y="5966"/>
                    <a:pt x="6180" y="5894"/>
                    <a:pt x="6180" y="5811"/>
                  </a:cubicBezTo>
                  <a:lnTo>
                    <a:pt x="6180" y="4716"/>
                  </a:lnTo>
                  <a:cubicBezTo>
                    <a:pt x="6180" y="4418"/>
                    <a:pt x="6001" y="4168"/>
                    <a:pt x="5727" y="4049"/>
                  </a:cubicBezTo>
                  <a:lnTo>
                    <a:pt x="5275" y="3870"/>
                  </a:lnTo>
                  <a:lnTo>
                    <a:pt x="5275" y="3704"/>
                  </a:lnTo>
                  <a:cubicBezTo>
                    <a:pt x="5489" y="3537"/>
                    <a:pt x="5644" y="3275"/>
                    <a:pt x="5644" y="2989"/>
                  </a:cubicBezTo>
                  <a:lnTo>
                    <a:pt x="5644" y="2537"/>
                  </a:lnTo>
                  <a:lnTo>
                    <a:pt x="5644" y="2501"/>
                  </a:lnTo>
                  <a:lnTo>
                    <a:pt x="6061" y="2334"/>
                  </a:lnTo>
                  <a:lnTo>
                    <a:pt x="6728" y="2334"/>
                  </a:lnTo>
                  <a:lnTo>
                    <a:pt x="7144" y="2501"/>
                  </a:lnTo>
                  <a:lnTo>
                    <a:pt x="7144" y="2537"/>
                  </a:lnTo>
                  <a:lnTo>
                    <a:pt x="7144" y="2989"/>
                  </a:lnTo>
                  <a:cubicBezTo>
                    <a:pt x="7144" y="3275"/>
                    <a:pt x="7275" y="3549"/>
                    <a:pt x="7513" y="3704"/>
                  </a:cubicBezTo>
                  <a:lnTo>
                    <a:pt x="7513" y="3870"/>
                  </a:lnTo>
                  <a:lnTo>
                    <a:pt x="7061" y="4049"/>
                  </a:lnTo>
                  <a:cubicBezTo>
                    <a:pt x="6787" y="4156"/>
                    <a:pt x="6609" y="4418"/>
                    <a:pt x="6609" y="4716"/>
                  </a:cubicBezTo>
                  <a:lnTo>
                    <a:pt x="6609" y="5811"/>
                  </a:lnTo>
                  <a:cubicBezTo>
                    <a:pt x="6609" y="5894"/>
                    <a:pt x="6680" y="5966"/>
                    <a:pt x="6775" y="5966"/>
                  </a:cubicBezTo>
                  <a:cubicBezTo>
                    <a:pt x="6859" y="5966"/>
                    <a:pt x="6942" y="5894"/>
                    <a:pt x="6942" y="5811"/>
                  </a:cubicBezTo>
                  <a:lnTo>
                    <a:pt x="6942" y="4716"/>
                  </a:lnTo>
                  <a:cubicBezTo>
                    <a:pt x="6942" y="4573"/>
                    <a:pt x="7025" y="4418"/>
                    <a:pt x="7180" y="4358"/>
                  </a:cubicBezTo>
                  <a:lnTo>
                    <a:pt x="7716" y="4156"/>
                  </a:lnTo>
                  <a:lnTo>
                    <a:pt x="8383" y="4156"/>
                  </a:lnTo>
                  <a:lnTo>
                    <a:pt x="8918" y="4358"/>
                  </a:lnTo>
                  <a:cubicBezTo>
                    <a:pt x="9061" y="4418"/>
                    <a:pt x="9156" y="4561"/>
                    <a:pt x="9156" y="4716"/>
                  </a:cubicBezTo>
                  <a:lnTo>
                    <a:pt x="9156" y="5811"/>
                  </a:lnTo>
                  <a:cubicBezTo>
                    <a:pt x="9156" y="5894"/>
                    <a:pt x="9228" y="5966"/>
                    <a:pt x="9323" y="5966"/>
                  </a:cubicBezTo>
                  <a:cubicBezTo>
                    <a:pt x="9406" y="5966"/>
                    <a:pt x="9478" y="5894"/>
                    <a:pt x="9478" y="5811"/>
                  </a:cubicBezTo>
                  <a:lnTo>
                    <a:pt x="9478" y="4716"/>
                  </a:lnTo>
                  <a:cubicBezTo>
                    <a:pt x="9418" y="4418"/>
                    <a:pt x="9252" y="4156"/>
                    <a:pt x="8978" y="4049"/>
                  </a:cubicBezTo>
                  <a:lnTo>
                    <a:pt x="8514" y="3870"/>
                  </a:lnTo>
                  <a:lnTo>
                    <a:pt x="8514" y="3704"/>
                  </a:lnTo>
                  <a:cubicBezTo>
                    <a:pt x="8740" y="3537"/>
                    <a:pt x="8895" y="3275"/>
                    <a:pt x="8895" y="2989"/>
                  </a:cubicBezTo>
                  <a:lnTo>
                    <a:pt x="8895" y="2537"/>
                  </a:lnTo>
                  <a:cubicBezTo>
                    <a:pt x="8895" y="2334"/>
                    <a:pt x="8811" y="2156"/>
                    <a:pt x="8680" y="2025"/>
                  </a:cubicBezTo>
                  <a:cubicBezTo>
                    <a:pt x="8549" y="1894"/>
                    <a:pt x="8371" y="1822"/>
                    <a:pt x="8168" y="1822"/>
                  </a:cubicBezTo>
                  <a:lnTo>
                    <a:pt x="7799" y="1822"/>
                  </a:lnTo>
                  <a:cubicBezTo>
                    <a:pt x="7537" y="1822"/>
                    <a:pt x="7311" y="1965"/>
                    <a:pt x="7192" y="2180"/>
                  </a:cubicBezTo>
                  <a:lnTo>
                    <a:pt x="6882" y="2061"/>
                  </a:lnTo>
                  <a:lnTo>
                    <a:pt x="6882" y="1894"/>
                  </a:lnTo>
                  <a:cubicBezTo>
                    <a:pt x="7109" y="1727"/>
                    <a:pt x="7251" y="1465"/>
                    <a:pt x="7251" y="1180"/>
                  </a:cubicBezTo>
                  <a:lnTo>
                    <a:pt x="7251" y="715"/>
                  </a:lnTo>
                  <a:cubicBezTo>
                    <a:pt x="7251" y="525"/>
                    <a:pt x="7180" y="346"/>
                    <a:pt x="7037" y="215"/>
                  </a:cubicBezTo>
                  <a:cubicBezTo>
                    <a:pt x="6906" y="72"/>
                    <a:pt x="6728" y="1"/>
                    <a:pt x="6537" y="1"/>
                  </a:cubicBezTo>
                  <a:lnTo>
                    <a:pt x="6168" y="1"/>
                  </a:lnTo>
                  <a:cubicBezTo>
                    <a:pt x="5763" y="1"/>
                    <a:pt x="5454" y="334"/>
                    <a:pt x="5454" y="715"/>
                  </a:cubicBezTo>
                  <a:lnTo>
                    <a:pt x="5454" y="1180"/>
                  </a:lnTo>
                  <a:cubicBezTo>
                    <a:pt x="5454" y="1465"/>
                    <a:pt x="5585" y="1727"/>
                    <a:pt x="5823" y="1894"/>
                  </a:cubicBezTo>
                  <a:lnTo>
                    <a:pt x="5823" y="2061"/>
                  </a:lnTo>
                  <a:lnTo>
                    <a:pt x="5525" y="2180"/>
                  </a:lnTo>
                  <a:cubicBezTo>
                    <a:pt x="5489" y="2120"/>
                    <a:pt x="5454" y="2072"/>
                    <a:pt x="5406" y="2025"/>
                  </a:cubicBezTo>
                  <a:cubicBezTo>
                    <a:pt x="5275" y="1894"/>
                    <a:pt x="5096" y="1822"/>
                    <a:pt x="4894" y="1822"/>
                  </a:cubicBezTo>
                  <a:lnTo>
                    <a:pt x="4525" y="1822"/>
                  </a:lnTo>
                  <a:cubicBezTo>
                    <a:pt x="4263" y="1822"/>
                    <a:pt x="4037" y="1965"/>
                    <a:pt x="3918" y="2180"/>
                  </a:cubicBezTo>
                  <a:lnTo>
                    <a:pt x="3608" y="2061"/>
                  </a:lnTo>
                  <a:lnTo>
                    <a:pt x="3608" y="1894"/>
                  </a:lnTo>
                  <a:cubicBezTo>
                    <a:pt x="3834" y="1727"/>
                    <a:pt x="3977" y="1465"/>
                    <a:pt x="3977" y="1180"/>
                  </a:cubicBezTo>
                  <a:lnTo>
                    <a:pt x="3977" y="715"/>
                  </a:lnTo>
                  <a:cubicBezTo>
                    <a:pt x="3977" y="525"/>
                    <a:pt x="3906" y="346"/>
                    <a:pt x="3763" y="215"/>
                  </a:cubicBezTo>
                  <a:cubicBezTo>
                    <a:pt x="3632" y="72"/>
                    <a:pt x="3453" y="1"/>
                    <a:pt x="3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5868111" y="2906521"/>
              <a:ext cx="127724" cy="172823"/>
            </a:xfrm>
            <a:custGeom>
              <a:avLst/>
              <a:gdLst/>
              <a:ahLst/>
              <a:cxnLst/>
              <a:rect l="l" t="t" r="r" b="b"/>
              <a:pathLst>
                <a:path w="4013" h="5430" extrusionOk="0">
                  <a:moveTo>
                    <a:pt x="2191" y="334"/>
                  </a:moveTo>
                  <a:cubicBezTo>
                    <a:pt x="2406" y="334"/>
                    <a:pt x="2560" y="501"/>
                    <a:pt x="2560" y="703"/>
                  </a:cubicBezTo>
                  <a:lnTo>
                    <a:pt x="2560" y="1084"/>
                  </a:lnTo>
                  <a:cubicBezTo>
                    <a:pt x="2560" y="1394"/>
                    <a:pt x="2310" y="1644"/>
                    <a:pt x="2001" y="1644"/>
                  </a:cubicBezTo>
                  <a:cubicBezTo>
                    <a:pt x="1691" y="1644"/>
                    <a:pt x="1453" y="1394"/>
                    <a:pt x="1453" y="1084"/>
                  </a:cubicBezTo>
                  <a:lnTo>
                    <a:pt x="1453" y="703"/>
                  </a:lnTo>
                  <a:cubicBezTo>
                    <a:pt x="1453" y="501"/>
                    <a:pt x="1608" y="334"/>
                    <a:pt x="1822" y="334"/>
                  </a:cubicBezTo>
                  <a:close/>
                  <a:moveTo>
                    <a:pt x="2191" y="1953"/>
                  </a:moveTo>
                  <a:lnTo>
                    <a:pt x="2191" y="2060"/>
                  </a:lnTo>
                  <a:cubicBezTo>
                    <a:pt x="2203" y="2120"/>
                    <a:pt x="2227" y="2179"/>
                    <a:pt x="2251" y="2239"/>
                  </a:cubicBezTo>
                  <a:lnTo>
                    <a:pt x="2013" y="2477"/>
                  </a:lnTo>
                  <a:lnTo>
                    <a:pt x="2001" y="2477"/>
                  </a:lnTo>
                  <a:lnTo>
                    <a:pt x="1763" y="2239"/>
                  </a:lnTo>
                  <a:cubicBezTo>
                    <a:pt x="1786" y="2179"/>
                    <a:pt x="1810" y="2120"/>
                    <a:pt x="1810" y="2060"/>
                  </a:cubicBezTo>
                  <a:lnTo>
                    <a:pt x="1810" y="1953"/>
                  </a:lnTo>
                  <a:cubicBezTo>
                    <a:pt x="1870" y="1965"/>
                    <a:pt x="1941" y="1965"/>
                    <a:pt x="2001" y="1965"/>
                  </a:cubicBezTo>
                  <a:cubicBezTo>
                    <a:pt x="2060" y="1965"/>
                    <a:pt x="2132" y="1953"/>
                    <a:pt x="2191" y="1953"/>
                  </a:cubicBezTo>
                  <a:close/>
                  <a:moveTo>
                    <a:pt x="2525" y="2429"/>
                  </a:moveTo>
                  <a:lnTo>
                    <a:pt x="2822" y="2584"/>
                  </a:lnTo>
                  <a:cubicBezTo>
                    <a:pt x="2882" y="2608"/>
                    <a:pt x="2917" y="2680"/>
                    <a:pt x="2917" y="2763"/>
                  </a:cubicBezTo>
                  <a:lnTo>
                    <a:pt x="2917" y="3084"/>
                  </a:lnTo>
                  <a:lnTo>
                    <a:pt x="1072" y="3084"/>
                  </a:lnTo>
                  <a:lnTo>
                    <a:pt x="1072" y="2763"/>
                  </a:lnTo>
                  <a:cubicBezTo>
                    <a:pt x="1072" y="2680"/>
                    <a:pt x="1120" y="2632"/>
                    <a:pt x="1179" y="2584"/>
                  </a:cubicBezTo>
                  <a:lnTo>
                    <a:pt x="1477" y="2429"/>
                  </a:lnTo>
                  <a:lnTo>
                    <a:pt x="1751" y="2703"/>
                  </a:lnTo>
                  <a:cubicBezTo>
                    <a:pt x="1822" y="2775"/>
                    <a:pt x="1905" y="2799"/>
                    <a:pt x="2001" y="2799"/>
                  </a:cubicBezTo>
                  <a:cubicBezTo>
                    <a:pt x="2084" y="2799"/>
                    <a:pt x="2179" y="2775"/>
                    <a:pt x="2251" y="2703"/>
                  </a:cubicBezTo>
                  <a:lnTo>
                    <a:pt x="2525" y="2429"/>
                  </a:lnTo>
                  <a:close/>
                  <a:moveTo>
                    <a:pt x="3560" y="3442"/>
                  </a:moveTo>
                  <a:lnTo>
                    <a:pt x="3370" y="3834"/>
                  </a:lnTo>
                  <a:lnTo>
                    <a:pt x="655" y="3834"/>
                  </a:lnTo>
                  <a:lnTo>
                    <a:pt x="465" y="3442"/>
                  </a:lnTo>
                  <a:close/>
                  <a:moveTo>
                    <a:pt x="1822" y="1"/>
                  </a:moveTo>
                  <a:cubicBezTo>
                    <a:pt x="1417" y="1"/>
                    <a:pt x="1108" y="334"/>
                    <a:pt x="1108" y="715"/>
                  </a:cubicBezTo>
                  <a:lnTo>
                    <a:pt x="1108" y="1096"/>
                  </a:lnTo>
                  <a:cubicBezTo>
                    <a:pt x="1108" y="1394"/>
                    <a:pt x="1251" y="1656"/>
                    <a:pt x="1477" y="1822"/>
                  </a:cubicBezTo>
                  <a:lnTo>
                    <a:pt x="1477" y="2072"/>
                  </a:lnTo>
                  <a:lnTo>
                    <a:pt x="1477" y="2084"/>
                  </a:lnTo>
                  <a:lnTo>
                    <a:pt x="1048" y="2299"/>
                  </a:lnTo>
                  <a:cubicBezTo>
                    <a:pt x="870" y="2382"/>
                    <a:pt x="751" y="2584"/>
                    <a:pt x="751" y="2775"/>
                  </a:cubicBezTo>
                  <a:lnTo>
                    <a:pt x="751" y="3108"/>
                  </a:lnTo>
                  <a:lnTo>
                    <a:pt x="179" y="3108"/>
                  </a:lnTo>
                  <a:cubicBezTo>
                    <a:pt x="120" y="3108"/>
                    <a:pt x="60" y="3132"/>
                    <a:pt x="36" y="3180"/>
                  </a:cubicBezTo>
                  <a:cubicBezTo>
                    <a:pt x="0" y="3227"/>
                    <a:pt x="0" y="3299"/>
                    <a:pt x="24" y="3346"/>
                  </a:cubicBezTo>
                  <a:lnTo>
                    <a:pt x="393" y="4073"/>
                  </a:lnTo>
                  <a:cubicBezTo>
                    <a:pt x="417" y="4132"/>
                    <a:pt x="477" y="4156"/>
                    <a:pt x="536" y="4156"/>
                  </a:cubicBezTo>
                  <a:lnTo>
                    <a:pt x="739" y="4156"/>
                  </a:lnTo>
                  <a:lnTo>
                    <a:pt x="739" y="5263"/>
                  </a:lnTo>
                  <a:cubicBezTo>
                    <a:pt x="739" y="5347"/>
                    <a:pt x="810" y="5430"/>
                    <a:pt x="893" y="5430"/>
                  </a:cubicBezTo>
                  <a:cubicBezTo>
                    <a:pt x="989" y="5430"/>
                    <a:pt x="1060" y="5347"/>
                    <a:pt x="1060" y="5263"/>
                  </a:cubicBezTo>
                  <a:lnTo>
                    <a:pt x="1060" y="4156"/>
                  </a:lnTo>
                  <a:lnTo>
                    <a:pt x="2906" y="4156"/>
                  </a:lnTo>
                  <a:lnTo>
                    <a:pt x="2906" y="5263"/>
                  </a:lnTo>
                  <a:cubicBezTo>
                    <a:pt x="2906" y="5347"/>
                    <a:pt x="2977" y="5430"/>
                    <a:pt x="3072" y="5430"/>
                  </a:cubicBezTo>
                  <a:cubicBezTo>
                    <a:pt x="3156" y="5430"/>
                    <a:pt x="3227" y="5347"/>
                    <a:pt x="3227" y="5263"/>
                  </a:cubicBezTo>
                  <a:lnTo>
                    <a:pt x="3227" y="4156"/>
                  </a:lnTo>
                  <a:lnTo>
                    <a:pt x="3429" y="4156"/>
                  </a:lnTo>
                  <a:cubicBezTo>
                    <a:pt x="3489" y="4156"/>
                    <a:pt x="3549" y="4132"/>
                    <a:pt x="3572" y="4073"/>
                  </a:cubicBezTo>
                  <a:lnTo>
                    <a:pt x="3941" y="3346"/>
                  </a:lnTo>
                  <a:cubicBezTo>
                    <a:pt x="4013" y="3299"/>
                    <a:pt x="4013" y="3227"/>
                    <a:pt x="3977" y="3180"/>
                  </a:cubicBezTo>
                  <a:cubicBezTo>
                    <a:pt x="3953" y="3132"/>
                    <a:pt x="3894" y="3108"/>
                    <a:pt x="3834" y="3108"/>
                  </a:cubicBezTo>
                  <a:lnTo>
                    <a:pt x="3263" y="3108"/>
                  </a:lnTo>
                  <a:lnTo>
                    <a:pt x="3263" y="2775"/>
                  </a:lnTo>
                  <a:cubicBezTo>
                    <a:pt x="3263" y="2572"/>
                    <a:pt x="3144" y="2382"/>
                    <a:pt x="2965" y="2299"/>
                  </a:cubicBezTo>
                  <a:lnTo>
                    <a:pt x="2536" y="2084"/>
                  </a:lnTo>
                  <a:lnTo>
                    <a:pt x="2536" y="2072"/>
                  </a:lnTo>
                  <a:lnTo>
                    <a:pt x="2536" y="1822"/>
                  </a:lnTo>
                  <a:cubicBezTo>
                    <a:pt x="2763" y="1656"/>
                    <a:pt x="2906" y="1394"/>
                    <a:pt x="2906" y="1096"/>
                  </a:cubicBezTo>
                  <a:lnTo>
                    <a:pt x="2906" y="715"/>
                  </a:lnTo>
                  <a:cubicBezTo>
                    <a:pt x="2906" y="322"/>
                    <a:pt x="2572" y="1"/>
                    <a:pt x="2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5915088" y="3051655"/>
              <a:ext cx="34151" cy="10662"/>
            </a:xfrm>
            <a:custGeom>
              <a:avLst/>
              <a:gdLst/>
              <a:ahLst/>
              <a:cxnLst/>
              <a:rect l="l" t="t" r="r" b="b"/>
              <a:pathLst>
                <a:path w="1073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94" y="334"/>
                  </a:lnTo>
                  <a:cubicBezTo>
                    <a:pt x="989" y="334"/>
                    <a:pt x="1060" y="251"/>
                    <a:pt x="1060" y="167"/>
                  </a:cubicBezTo>
                  <a:cubicBezTo>
                    <a:pt x="1072" y="72"/>
                    <a:pt x="989" y="1"/>
                    <a:pt x="8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/>
          <p:nvPr/>
        </p:nvSpPr>
        <p:spPr>
          <a:xfrm>
            <a:off x="0" y="695300"/>
            <a:ext cx="7068600" cy="445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body" idx="1"/>
          </p:nvPr>
        </p:nvSpPr>
        <p:spPr>
          <a:xfrm>
            <a:off x="150075" y="865475"/>
            <a:ext cx="6145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Reach out to PIs via email, asap</a:t>
            </a:r>
            <a:endParaRPr sz="18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Email etiquette is </a:t>
            </a:r>
            <a:r>
              <a:rPr lang="en" sz="1800" i="1">
                <a:solidFill>
                  <a:schemeClr val="lt1"/>
                </a:solidFill>
              </a:rPr>
              <a:t>not</a:t>
            </a:r>
            <a:r>
              <a:rPr lang="en" sz="1800">
                <a:solidFill>
                  <a:schemeClr val="lt1"/>
                </a:solidFill>
              </a:rPr>
              <a:t> a lost art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1" name="Google Shape;231;p29"/>
          <p:cNvSpPr/>
          <p:nvPr/>
        </p:nvSpPr>
        <p:spPr>
          <a:xfrm>
            <a:off x="6807554" y="3596800"/>
            <a:ext cx="537600" cy="15291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9"/>
          <p:cNvSpPr txBox="1"/>
          <p:nvPr/>
        </p:nvSpPr>
        <p:spPr>
          <a:xfrm>
            <a:off x="152400" y="152400"/>
            <a:ext cx="6917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HOW TO INTERVIEW FOR ROTATIONS/LABS</a:t>
            </a:r>
            <a:endParaRPr sz="2400" b="1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33" name="Google Shape;233;p29"/>
          <p:cNvSpPr/>
          <p:nvPr/>
        </p:nvSpPr>
        <p:spPr>
          <a:xfrm rot="-5400000">
            <a:off x="8240825" y="1583800"/>
            <a:ext cx="487500" cy="15291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9"/>
          <p:cNvSpPr/>
          <p:nvPr/>
        </p:nvSpPr>
        <p:spPr>
          <a:xfrm rot="-5400000">
            <a:off x="8165625" y="1492475"/>
            <a:ext cx="487500" cy="152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9"/>
          <p:cNvSpPr txBox="1"/>
          <p:nvPr/>
        </p:nvSpPr>
        <p:spPr>
          <a:xfrm>
            <a:off x="150075" y="1480750"/>
            <a:ext cx="64152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Set up meetings with multiple PIs</a:t>
            </a:r>
            <a:endParaRPr sz="18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tamaran Light"/>
              <a:buChar char="●"/>
            </a:pPr>
            <a:r>
              <a:rPr lang="en" sz="18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You should never feel pressured to accept a rotation or formal invitation to a lab in a single meeting</a:t>
            </a:r>
            <a:endParaRPr sz="180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tamaran Light"/>
              <a:buChar char="●"/>
            </a:pPr>
            <a:r>
              <a:rPr lang="en" sz="18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You should be honest if you are considering other labs</a:t>
            </a:r>
            <a:endParaRPr sz="180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236" name="Google Shape;236;p29"/>
          <p:cNvSpPr txBox="1"/>
          <p:nvPr/>
        </p:nvSpPr>
        <p:spPr>
          <a:xfrm>
            <a:off x="150075" y="2623850"/>
            <a:ext cx="6415200" cy="2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Prepare for the meeting</a:t>
            </a:r>
            <a:endParaRPr sz="18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tamaran Light"/>
              <a:buChar char="●"/>
            </a:pPr>
            <a:r>
              <a:rPr lang="en" sz="18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Do your homework!</a:t>
            </a:r>
            <a:endParaRPr sz="180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137160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tamaran Light"/>
              <a:buChar char="○"/>
            </a:pPr>
            <a:r>
              <a:rPr lang="en" sz="18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Read faculty page</a:t>
            </a:r>
            <a:endParaRPr sz="180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137160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tamaran Light"/>
              <a:buChar char="○"/>
            </a:pPr>
            <a:r>
              <a:rPr lang="en" sz="18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Read one or more recent papers, or at least abstracts</a:t>
            </a:r>
            <a:endParaRPr sz="180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tamaran Light"/>
              <a:buChar char="●"/>
            </a:pPr>
            <a:r>
              <a:rPr lang="en" sz="18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Talk to grad students who rotated or have joined</a:t>
            </a:r>
            <a:endParaRPr sz="180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tamaran Light"/>
              <a:buChar char="●"/>
            </a:pPr>
            <a:r>
              <a:rPr lang="en" sz="18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Be prepared to talk about your interests &amp; expectations</a:t>
            </a:r>
            <a:endParaRPr sz="180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tamaran Light"/>
              <a:buChar char="●"/>
            </a:pPr>
            <a:r>
              <a:rPr lang="en" sz="18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Update your CV</a:t>
            </a:r>
            <a:endParaRPr sz="180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"/>
          <p:cNvSpPr/>
          <p:nvPr/>
        </p:nvSpPr>
        <p:spPr>
          <a:xfrm>
            <a:off x="0" y="695300"/>
            <a:ext cx="7070100" cy="445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0"/>
          <p:cNvSpPr txBox="1">
            <a:spLocks noGrp="1"/>
          </p:cNvSpPr>
          <p:nvPr>
            <p:ph type="body" idx="1"/>
          </p:nvPr>
        </p:nvSpPr>
        <p:spPr>
          <a:xfrm>
            <a:off x="72125" y="789275"/>
            <a:ext cx="68727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Show up on time</a:t>
            </a:r>
            <a:endParaRPr sz="18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43" name="Google Shape;243;p30"/>
          <p:cNvSpPr/>
          <p:nvPr/>
        </p:nvSpPr>
        <p:spPr>
          <a:xfrm>
            <a:off x="6853700" y="3596800"/>
            <a:ext cx="487500" cy="15291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0"/>
          <p:cNvSpPr txBox="1"/>
          <p:nvPr/>
        </p:nvSpPr>
        <p:spPr>
          <a:xfrm>
            <a:off x="152400" y="152400"/>
            <a:ext cx="6917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ROTATIONAL INTERVIEW ADVICE</a:t>
            </a:r>
            <a:endParaRPr sz="2400" b="1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45" name="Google Shape;245;p30"/>
          <p:cNvSpPr/>
          <p:nvPr/>
        </p:nvSpPr>
        <p:spPr>
          <a:xfrm rot="-5400000">
            <a:off x="8240825" y="1583800"/>
            <a:ext cx="487500" cy="15291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0"/>
          <p:cNvSpPr/>
          <p:nvPr/>
        </p:nvSpPr>
        <p:spPr>
          <a:xfrm rot="-5400000">
            <a:off x="8165625" y="1492475"/>
            <a:ext cx="487500" cy="152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0"/>
          <p:cNvSpPr txBox="1"/>
          <p:nvPr/>
        </p:nvSpPr>
        <p:spPr>
          <a:xfrm>
            <a:off x="72125" y="1068650"/>
            <a:ext cx="6415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Let them know WHY you are interested</a:t>
            </a:r>
            <a:endParaRPr sz="180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248" name="Google Shape;248;p30"/>
          <p:cNvSpPr txBox="1"/>
          <p:nvPr/>
        </p:nvSpPr>
        <p:spPr>
          <a:xfrm>
            <a:off x="72125" y="1343575"/>
            <a:ext cx="6415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Be prepared to tell them about yourself, your schedule, your career goals, etc.</a:t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249" name="Google Shape;249;p30"/>
          <p:cNvSpPr txBox="1"/>
          <p:nvPr/>
        </p:nvSpPr>
        <p:spPr>
          <a:xfrm>
            <a:off x="72125" y="1961425"/>
            <a:ext cx="6415200" cy="4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Questions to ask:</a:t>
            </a:r>
            <a:endParaRPr sz="18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 Light"/>
              <a:buChar char="●"/>
            </a:pPr>
            <a:r>
              <a:rPr lang="en" sz="16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Research questions, obviously</a:t>
            </a:r>
            <a:endParaRPr sz="160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 Light"/>
              <a:buChar char="●"/>
            </a:pPr>
            <a:r>
              <a:rPr lang="en" sz="16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Are you looking to take on a thesis student? How many students will you take this year?</a:t>
            </a:r>
            <a:endParaRPr sz="160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 Light"/>
              <a:buChar char="●"/>
            </a:pPr>
            <a:r>
              <a:rPr lang="en" sz="16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Do you have space and money available for a Ph.D. student?</a:t>
            </a:r>
            <a:endParaRPr sz="160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 Light"/>
              <a:buChar char="○"/>
            </a:pPr>
            <a:r>
              <a:rPr lang="en" sz="16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NIH RePORTER (</a:t>
            </a:r>
            <a:r>
              <a:rPr lang="en" sz="1600" u="sng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http://projectreporter.nih.gov/reporter.cfm</a:t>
            </a:r>
            <a:r>
              <a:rPr lang="en" sz="16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)</a:t>
            </a:r>
            <a:endParaRPr sz="160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 Light"/>
              <a:buChar char="●"/>
            </a:pPr>
            <a:r>
              <a:rPr lang="en" sz="16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Will you be at Penn for the next 5-6 years? (if not tenured, or if being </a:t>
            </a:r>
            <a:endParaRPr sz="160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recruited somewhere else!)</a:t>
            </a:r>
            <a:endParaRPr sz="160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 Light"/>
              <a:buChar char="●"/>
            </a:pPr>
            <a:r>
              <a:rPr lang="en" sz="16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What projects are available in your lab?</a:t>
            </a:r>
            <a:endParaRPr sz="160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 Light"/>
              <a:buChar char="●"/>
            </a:pPr>
            <a:r>
              <a:rPr lang="en" sz="16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What is your mentoring style? How often do you travel?</a:t>
            </a:r>
            <a:endParaRPr sz="160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 Light"/>
              <a:buChar char="●"/>
            </a:pPr>
            <a:r>
              <a:rPr lang="en" sz="16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What are your expectations for your graduate students? Time in lab, time working, holidays, presentations/publications, academia/beyond</a:t>
            </a:r>
            <a:endParaRPr sz="160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556D96"/>
      </a:accent1>
      <a:accent2>
        <a:srgbClr val="212121"/>
      </a:accent2>
      <a:accent3>
        <a:srgbClr val="A9B9D3"/>
      </a:accent3>
      <a:accent4>
        <a:srgbClr val="26529E"/>
      </a:accent4>
      <a:accent5>
        <a:srgbClr val="62779B"/>
      </a:accent5>
      <a:accent6>
        <a:srgbClr val="363F4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1983</Words>
  <Application>Microsoft Office PowerPoint</Application>
  <PresentationFormat>On-screen Show (16:9)</PresentationFormat>
  <Paragraphs>271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Lora</vt:lpstr>
      <vt:lpstr>Calibri</vt:lpstr>
      <vt:lpstr>Catamaran</vt:lpstr>
      <vt:lpstr>Roboto</vt:lpstr>
      <vt:lpstr>Fira Sans Extra Condensed Medium</vt:lpstr>
      <vt:lpstr>Catamaran Light</vt:lpstr>
      <vt:lpstr>Livvic Light</vt:lpstr>
      <vt:lpstr>Livvic</vt:lpstr>
      <vt:lpstr>Catamaran Medium</vt:lpstr>
      <vt:lpstr>Engineering Project Proposal by Slidesgo</vt:lpstr>
      <vt:lpstr>How to Survive Grad School (Advice from a student who is supposedly surviving)</vt:lpstr>
      <vt:lpstr>OUTLINE OF TALK</vt:lpstr>
      <vt:lpstr>DISCLAIMER</vt:lpstr>
      <vt:lpstr>PowerPoint Presentation</vt:lpstr>
      <vt:lpstr>Logistics</vt:lpstr>
      <vt:lpstr>FIRST YEAR ADVICE</vt:lpstr>
      <vt:lpstr>FIRST YEAR ADVICE</vt:lpstr>
      <vt:lpstr>PowerPoint Presentation</vt:lpstr>
      <vt:lpstr>PowerPoint Presentation</vt:lpstr>
      <vt:lpstr>PowerPoint Presentation</vt:lpstr>
      <vt:lpstr>PowerPoint Presentation</vt:lpstr>
      <vt:lpstr>WHAT MAKES FOR A GOOD PHD LAB EXPERIENCE  (my two cents)</vt:lpstr>
      <vt:lpstr>GENERAL GRAD SCHOOL ADVICE</vt:lpstr>
      <vt:lpstr>Time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WORK-LIFE BALANCE</vt:lpstr>
      <vt:lpstr>FOOD</vt:lpstr>
      <vt:lpstr>PowerPoint Presentation</vt:lpstr>
      <vt:lpstr>I BELIEVE IN YOU</vt:lpstr>
      <vt:lpstr>PowerPoint Presentation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Survive Grad School (Advice from a student who is supposedly surviving)</dc:title>
  <dc:creator>Colleen Dunn</dc:creator>
  <cp:lastModifiedBy>Windows User</cp:lastModifiedBy>
  <cp:revision>3</cp:revision>
  <dcterms:modified xsi:type="dcterms:W3CDTF">2022-08-15T12:31:09Z</dcterms:modified>
</cp:coreProperties>
</file>